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handoutMasters/handoutMaster1.xml" ContentType="application/vnd.openxmlformats-officedocument.presentationml.handoutMaster+xml"/>
  <Override PartName="/ppt/media/image11.svg" ContentType="image/svg+xml"/>
  <Override PartName="/ppt/media/image18.svg" ContentType="image/svg+xml"/>
  <Override PartName="/ppt/media/image20.svg" ContentType="image/svg+xml"/>
  <Override PartName="/ppt/media/image3.svg" ContentType="image/svg+xml"/>
  <Override PartName="/ppt/media/image7.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8"/>
  </p:notesMasterIdLst>
  <p:handoutMasterIdLst>
    <p:handoutMasterId r:id="rId19"/>
  </p:handoutMasterIdLst>
  <p:sldIdLst>
    <p:sldId id="257" r:id="rId3"/>
    <p:sldId id="259" r:id="rId4"/>
    <p:sldId id="260" r:id="rId5"/>
    <p:sldId id="268" r:id="rId6"/>
    <p:sldId id="264" r:id="rId7"/>
    <p:sldId id="261" r:id="rId8"/>
    <p:sldId id="265" r:id="rId9"/>
    <p:sldId id="269" r:id="rId10"/>
    <p:sldId id="262" r:id="rId11"/>
    <p:sldId id="290" r:id="rId12"/>
    <p:sldId id="267" r:id="rId13"/>
    <p:sldId id="270" r:id="rId14"/>
    <p:sldId id="271" r:id="rId15"/>
    <p:sldId id="283" r:id="rId16"/>
    <p:sldId id="258" r:id="rId17"/>
  </p:sldIdLst>
  <p:sldSz cx="12192000" cy="6858000"/>
  <p:notesSz cx="6858000" cy="9144000"/>
  <p:embeddedFontLst>
    <p:embeddedFont>
      <p:font typeface="汉仪特细等线简" panose="02010600000101010101" charset="-122"/>
      <p:regular r:id="rId23"/>
    </p:embeddedFont>
    <p:embeddedFont>
      <p:font typeface="汉仪中黑简" panose="02010600000101010101" charset="-122"/>
      <p:regular r:id="rId24"/>
    </p:embeddedFont>
  </p:embeddedFontLst>
  <p:custDataLst>
    <p:tags r:id="rId2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13"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876B5"/>
    <a:srgbClr val="6EB9EC"/>
    <a:srgbClr val="146CA8"/>
    <a:srgbClr val="0F4F7B"/>
    <a:srgbClr val="0A3552"/>
    <a:srgbClr val="9FD1F3"/>
    <a:srgbClr val="4583CF"/>
    <a:srgbClr val="8FB5E2"/>
    <a:srgbClr val="67AFB1"/>
    <a:srgbClr val="4C95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87" autoAdjust="0"/>
    <p:restoredTop sz="94660"/>
  </p:normalViewPr>
  <p:slideViewPr>
    <p:cSldViewPr snapToGrid="0" showGuides="1">
      <p:cViewPr>
        <p:scale>
          <a:sx n="66" d="100"/>
          <a:sy n="66" d="100"/>
        </p:scale>
        <p:origin x="876" y="90"/>
      </p:cViewPr>
      <p:guideLst>
        <p:guide orient="horz" pos="2213"/>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5" Type="http://schemas.openxmlformats.org/officeDocument/2006/relationships/tags" Target="tags/tag86.xml"/><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handoutMaster" Target="handoutMasters/handoutMaster1.xml"/><Relationship Id="rId18" Type="http://schemas.openxmlformats.org/officeDocument/2006/relationships/notesMaster" Target="notesMasters/notesMaster1.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汉仪特细等线简" panose="02010600000101010101"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汉仪特细等线简" panose="02010600000101010101" charset="-122"/>
              </a:rPr>
            </a:fld>
            <a:endParaRPr lang="zh-CN" altLang="en-US">
              <a:latin typeface="汉仪特细等线简" panose="02010600000101010101"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汉仪特细等线简" panose="02010600000101010101"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汉仪特细等线简" panose="02010600000101010101" charset="-122"/>
              </a:rPr>
            </a:fld>
            <a:endParaRPr lang="zh-CN" altLang="en-US">
              <a:latin typeface="汉仪特细等线简" panose="02010600000101010101" charset="-122"/>
            </a:endParaRPr>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jpeg>
</file>

<file path=ppt/media/image11.svg>
</file>

<file path=ppt/media/image12.jpeg>
</file>

<file path=ppt/media/image13.jpeg>
</file>

<file path=ppt/media/image14.jpeg>
</file>

<file path=ppt/media/image15.jpeg>
</file>

<file path=ppt/media/image16.jpeg>
</file>

<file path=ppt/media/image17.png>
</file>

<file path=ppt/media/image18.svg>
</file>

<file path=ppt/media/image19.png>
</file>

<file path=ppt/media/image2.png>
</file>

<file path=ppt/media/image20.svg>
</file>

<file path=ppt/media/image21.jpeg>
</file>

<file path=ppt/media/image3.svg>
</file>

<file path=ppt/media/image4.jpeg>
</file>

<file path=ppt/media/image5.jpe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汉仪特细等线简" panose="02010600000101010101"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汉仪特细等线简" panose="02010600000101010101"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汉仪特细等线简" panose="02010600000101010101"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汉仪特细等线简" panose="02010600000101010101"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汉仪特细等线简" panose="02010600000101010101" charset="-122"/>
        <a:ea typeface="+mn-ea"/>
        <a:cs typeface="+mn-cs"/>
      </a:defRPr>
    </a:lvl1pPr>
    <a:lvl2pPr marL="457200" algn="l" defTabSz="914400" rtl="0" eaLnBrk="1" latinLnBrk="0" hangingPunct="1">
      <a:defRPr sz="1200" kern="1200">
        <a:solidFill>
          <a:schemeClr val="tx1"/>
        </a:solidFill>
        <a:latin typeface="汉仪特细等线简" panose="02010600000101010101" charset="-122"/>
        <a:ea typeface="+mn-ea"/>
        <a:cs typeface="+mn-cs"/>
      </a:defRPr>
    </a:lvl2pPr>
    <a:lvl3pPr marL="914400" algn="l" defTabSz="914400" rtl="0" eaLnBrk="1" latinLnBrk="0" hangingPunct="1">
      <a:defRPr sz="1200" kern="1200">
        <a:solidFill>
          <a:schemeClr val="tx1"/>
        </a:solidFill>
        <a:latin typeface="汉仪特细等线简" panose="02010600000101010101" charset="-122"/>
        <a:ea typeface="+mn-ea"/>
        <a:cs typeface="+mn-cs"/>
      </a:defRPr>
    </a:lvl3pPr>
    <a:lvl4pPr marL="1371600" algn="l" defTabSz="914400" rtl="0" eaLnBrk="1" latinLnBrk="0" hangingPunct="1">
      <a:defRPr sz="1200" kern="1200">
        <a:solidFill>
          <a:schemeClr val="tx1"/>
        </a:solidFill>
        <a:latin typeface="汉仪特细等线简" panose="02010600000101010101" charset="-122"/>
        <a:ea typeface="+mn-ea"/>
        <a:cs typeface="+mn-cs"/>
      </a:defRPr>
    </a:lvl4pPr>
    <a:lvl5pPr marL="1828800" algn="l" defTabSz="914400" rtl="0" eaLnBrk="1" latinLnBrk="0" hangingPunct="1">
      <a:defRPr sz="1200" kern="1200">
        <a:solidFill>
          <a:schemeClr val="tx1"/>
        </a:solidFill>
        <a:latin typeface="汉仪特细等线简" panose="02010600000101010101" charset="-122"/>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封底">
    <p:spTree>
      <p:nvGrpSpPr>
        <p:cNvPr id="1" name=""/>
        <p:cNvGrpSpPr/>
        <p:nvPr/>
      </p:nvGrpSpPr>
      <p:grpSpPr>
        <a:xfrm>
          <a:off x="0" y="0"/>
          <a:ext cx="0" cy="0"/>
          <a:chOff x="0" y="0"/>
          <a:chExt cx="0" cy="0"/>
        </a:xfrm>
      </p:grpSpPr>
      <p:pic>
        <p:nvPicPr>
          <p:cNvPr id="2" name="图片 1" descr="2432004361237e5ac43e03339ae8791"/>
          <p:cNvPicPr>
            <a:picLocks noChangeAspect="1"/>
          </p:cNvPicPr>
          <p:nvPr userDrawn="1"/>
        </p:nvPicPr>
        <p:blipFill>
          <a:blip r:embed="rId2"/>
          <a:srcRect l="27167" r="3569"/>
          <a:stretch>
            <a:fillRect/>
          </a:stretch>
        </p:blipFill>
        <p:spPr>
          <a:xfrm>
            <a:off x="0" y="0"/>
            <a:ext cx="7270115" cy="6858000"/>
          </a:xfrm>
          <a:prstGeom prst="rect">
            <a:avLst/>
          </a:prstGeom>
        </p:spPr>
      </p:pic>
      <p:sp>
        <p:nvSpPr>
          <p:cNvPr id="8" name="任意多边形: 形状 7"/>
          <p:cNvSpPr/>
          <p:nvPr userDrawn="1"/>
        </p:nvSpPr>
        <p:spPr>
          <a:xfrm>
            <a:off x="4250235" y="0"/>
            <a:ext cx="7732215" cy="6858000"/>
          </a:xfrm>
          <a:custGeom>
            <a:avLst/>
            <a:gdLst>
              <a:gd name="connsiteX0" fmla="*/ 0 w 7732215"/>
              <a:gd name="connsiteY0" fmla="*/ 0 h 6858000"/>
              <a:gd name="connsiteX1" fmla="*/ 7732215 w 7732215"/>
              <a:gd name="connsiteY1" fmla="*/ 0 h 6858000"/>
              <a:gd name="connsiteX2" fmla="*/ 7732215 w 7732215"/>
              <a:gd name="connsiteY2" fmla="*/ 6858000 h 6858000"/>
              <a:gd name="connsiteX3" fmla="*/ 3008021 w 7732215"/>
              <a:gd name="connsiteY3" fmla="*/ 6858000 h 6858000"/>
              <a:gd name="connsiteX4" fmla="*/ 2767262 w 7732215"/>
              <a:gd name="connsiteY4" fmla="*/ 6595663 h 6858000"/>
              <a:gd name="connsiteX5" fmla="*/ 2266700 w 7732215"/>
              <a:gd name="connsiteY5" fmla="*/ 5878323 h 6858000"/>
              <a:gd name="connsiteX6" fmla="*/ 1424889 w 7732215"/>
              <a:gd name="connsiteY6" fmla="*/ 2006958 h 6858000"/>
              <a:gd name="connsiteX7" fmla="*/ 77432 w 7732215"/>
              <a:gd name="connsiteY7" fmla="*/ 967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32215" h="6858000">
                <a:moveTo>
                  <a:pt x="0" y="0"/>
                </a:moveTo>
                <a:lnTo>
                  <a:pt x="7732215" y="0"/>
                </a:lnTo>
                <a:lnTo>
                  <a:pt x="7732215" y="6858000"/>
                </a:lnTo>
                <a:lnTo>
                  <a:pt x="3008021" y="6858000"/>
                </a:lnTo>
                <a:lnTo>
                  <a:pt x="2767262" y="6595663"/>
                </a:lnTo>
                <a:cubicBezTo>
                  <a:pt x="2578128" y="6370714"/>
                  <a:pt x="2409175" y="6129790"/>
                  <a:pt x="2266700" y="5878323"/>
                </a:cubicBezTo>
                <a:cubicBezTo>
                  <a:pt x="1696802" y="4872456"/>
                  <a:pt x="1892854" y="3294448"/>
                  <a:pt x="1424889" y="2006958"/>
                </a:cubicBezTo>
                <a:cubicBezTo>
                  <a:pt x="1220154" y="1443681"/>
                  <a:pt x="608792" y="749367"/>
                  <a:pt x="77432" y="96746"/>
                </a:cubicBezTo>
                <a:close/>
              </a:path>
            </a:pathLst>
          </a:custGeom>
          <a:solidFill>
            <a:srgbClr val="6EB9E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
        <p:nvSpPr>
          <p:cNvPr id="9" name="任意多边形: 形状 8"/>
          <p:cNvSpPr/>
          <p:nvPr userDrawn="1"/>
        </p:nvSpPr>
        <p:spPr>
          <a:xfrm>
            <a:off x="4459785" y="0"/>
            <a:ext cx="7732215" cy="6858000"/>
          </a:xfrm>
          <a:custGeom>
            <a:avLst/>
            <a:gdLst>
              <a:gd name="connsiteX0" fmla="*/ 0 w 7732215"/>
              <a:gd name="connsiteY0" fmla="*/ 0 h 6858000"/>
              <a:gd name="connsiteX1" fmla="*/ 7732215 w 7732215"/>
              <a:gd name="connsiteY1" fmla="*/ 0 h 6858000"/>
              <a:gd name="connsiteX2" fmla="*/ 7732215 w 7732215"/>
              <a:gd name="connsiteY2" fmla="*/ 6858000 h 6858000"/>
              <a:gd name="connsiteX3" fmla="*/ 3008021 w 7732215"/>
              <a:gd name="connsiteY3" fmla="*/ 6858000 h 6858000"/>
              <a:gd name="connsiteX4" fmla="*/ 2767262 w 7732215"/>
              <a:gd name="connsiteY4" fmla="*/ 6595663 h 6858000"/>
              <a:gd name="connsiteX5" fmla="*/ 2266700 w 7732215"/>
              <a:gd name="connsiteY5" fmla="*/ 5878323 h 6858000"/>
              <a:gd name="connsiteX6" fmla="*/ 1424889 w 7732215"/>
              <a:gd name="connsiteY6" fmla="*/ 2006958 h 6858000"/>
              <a:gd name="connsiteX7" fmla="*/ 77432 w 7732215"/>
              <a:gd name="connsiteY7" fmla="*/ 967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32215" h="6858000">
                <a:moveTo>
                  <a:pt x="0" y="0"/>
                </a:moveTo>
                <a:lnTo>
                  <a:pt x="7732215" y="0"/>
                </a:lnTo>
                <a:lnTo>
                  <a:pt x="7732215" y="6858000"/>
                </a:lnTo>
                <a:lnTo>
                  <a:pt x="3008021" y="6858000"/>
                </a:lnTo>
                <a:lnTo>
                  <a:pt x="2767262" y="6595663"/>
                </a:lnTo>
                <a:cubicBezTo>
                  <a:pt x="2578128" y="6370714"/>
                  <a:pt x="2409175" y="6129790"/>
                  <a:pt x="2266700" y="5878323"/>
                </a:cubicBezTo>
                <a:cubicBezTo>
                  <a:pt x="1696802" y="4872456"/>
                  <a:pt x="1892854" y="3294448"/>
                  <a:pt x="1424889" y="2006958"/>
                </a:cubicBezTo>
                <a:cubicBezTo>
                  <a:pt x="1220154" y="1443681"/>
                  <a:pt x="608792" y="749367"/>
                  <a:pt x="77432" y="96746"/>
                </a:cubicBezTo>
                <a:close/>
              </a:path>
            </a:pathLst>
          </a:cu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pic>
        <p:nvPicPr>
          <p:cNvPr id="3" name="图片 2" descr="2432004361237e5ac43e03339ae8791"/>
          <p:cNvPicPr>
            <a:picLocks noChangeAspect="1"/>
          </p:cNvPicPr>
          <p:nvPr userDrawn="1"/>
        </p:nvPicPr>
        <p:blipFill>
          <a:blip r:embed="rId2"/>
          <a:srcRect l="39024" b="9343"/>
          <a:stretch>
            <a:fillRect/>
          </a:stretch>
        </p:blipFill>
        <p:spPr>
          <a:xfrm>
            <a:off x="0" y="635"/>
            <a:ext cx="5125720" cy="6857365"/>
          </a:xfrm>
          <a:prstGeom prst="rect">
            <a:avLst/>
          </a:prstGeom>
        </p:spPr>
      </p:pic>
      <p:sp>
        <p:nvSpPr>
          <p:cNvPr id="8" name="任意多边形: 形状 7"/>
          <p:cNvSpPr/>
          <p:nvPr userDrawn="1"/>
        </p:nvSpPr>
        <p:spPr>
          <a:xfrm>
            <a:off x="1621335" y="0"/>
            <a:ext cx="10342065" cy="6858000"/>
          </a:xfrm>
          <a:custGeom>
            <a:avLst/>
            <a:gdLst>
              <a:gd name="connsiteX0" fmla="*/ 0 w 10342065"/>
              <a:gd name="connsiteY0" fmla="*/ 0 h 6858000"/>
              <a:gd name="connsiteX1" fmla="*/ 2609850 w 10342065"/>
              <a:gd name="connsiteY1" fmla="*/ 0 h 6858000"/>
              <a:gd name="connsiteX2" fmla="*/ 7732215 w 10342065"/>
              <a:gd name="connsiteY2" fmla="*/ 0 h 6858000"/>
              <a:gd name="connsiteX3" fmla="*/ 10342065 w 10342065"/>
              <a:gd name="connsiteY3" fmla="*/ 0 h 6858000"/>
              <a:gd name="connsiteX4" fmla="*/ 10342065 w 10342065"/>
              <a:gd name="connsiteY4" fmla="*/ 6858000 h 6858000"/>
              <a:gd name="connsiteX5" fmla="*/ 7732215 w 10342065"/>
              <a:gd name="connsiteY5" fmla="*/ 6858000 h 6858000"/>
              <a:gd name="connsiteX6" fmla="*/ 5617871 w 10342065"/>
              <a:gd name="connsiteY6" fmla="*/ 6858000 h 6858000"/>
              <a:gd name="connsiteX7" fmla="*/ 3008021 w 10342065"/>
              <a:gd name="connsiteY7" fmla="*/ 6858000 h 6858000"/>
              <a:gd name="connsiteX8" fmla="*/ 2767262 w 10342065"/>
              <a:gd name="connsiteY8" fmla="*/ 6595663 h 6858000"/>
              <a:gd name="connsiteX9" fmla="*/ 2266700 w 10342065"/>
              <a:gd name="connsiteY9" fmla="*/ 5878323 h 6858000"/>
              <a:gd name="connsiteX10" fmla="*/ 1424889 w 10342065"/>
              <a:gd name="connsiteY10" fmla="*/ 2006958 h 6858000"/>
              <a:gd name="connsiteX11" fmla="*/ 77432 w 10342065"/>
              <a:gd name="connsiteY11" fmla="*/ 967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42065" h="6858000">
                <a:moveTo>
                  <a:pt x="0" y="0"/>
                </a:moveTo>
                <a:lnTo>
                  <a:pt x="2609850" y="0"/>
                </a:lnTo>
                <a:lnTo>
                  <a:pt x="7732215" y="0"/>
                </a:lnTo>
                <a:lnTo>
                  <a:pt x="10342065" y="0"/>
                </a:lnTo>
                <a:lnTo>
                  <a:pt x="10342065" y="6858000"/>
                </a:lnTo>
                <a:lnTo>
                  <a:pt x="7732215" y="6858000"/>
                </a:lnTo>
                <a:lnTo>
                  <a:pt x="5617871" y="6858000"/>
                </a:lnTo>
                <a:lnTo>
                  <a:pt x="3008021" y="6858000"/>
                </a:lnTo>
                <a:lnTo>
                  <a:pt x="2767262" y="6595663"/>
                </a:lnTo>
                <a:cubicBezTo>
                  <a:pt x="2578128" y="6370714"/>
                  <a:pt x="2409175" y="6129790"/>
                  <a:pt x="2266700" y="5878323"/>
                </a:cubicBezTo>
                <a:cubicBezTo>
                  <a:pt x="1696802" y="4872456"/>
                  <a:pt x="1892854" y="3294448"/>
                  <a:pt x="1424889" y="2006958"/>
                </a:cubicBezTo>
                <a:cubicBezTo>
                  <a:pt x="1220154" y="1443681"/>
                  <a:pt x="608792" y="749367"/>
                  <a:pt x="77432" y="96746"/>
                </a:cubicBezTo>
                <a:close/>
              </a:path>
            </a:pathLst>
          </a:custGeom>
          <a:solidFill>
            <a:srgbClr val="6EB9E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任意多边形: 形状 8"/>
          <p:cNvSpPr/>
          <p:nvPr userDrawn="1"/>
        </p:nvSpPr>
        <p:spPr>
          <a:xfrm>
            <a:off x="1849935" y="0"/>
            <a:ext cx="10342065" cy="6858000"/>
          </a:xfrm>
          <a:custGeom>
            <a:avLst/>
            <a:gdLst>
              <a:gd name="connsiteX0" fmla="*/ 0 w 10342065"/>
              <a:gd name="connsiteY0" fmla="*/ 0 h 6858000"/>
              <a:gd name="connsiteX1" fmla="*/ 2609850 w 10342065"/>
              <a:gd name="connsiteY1" fmla="*/ 0 h 6858000"/>
              <a:gd name="connsiteX2" fmla="*/ 7732215 w 10342065"/>
              <a:gd name="connsiteY2" fmla="*/ 0 h 6858000"/>
              <a:gd name="connsiteX3" fmla="*/ 10342065 w 10342065"/>
              <a:gd name="connsiteY3" fmla="*/ 0 h 6858000"/>
              <a:gd name="connsiteX4" fmla="*/ 10342065 w 10342065"/>
              <a:gd name="connsiteY4" fmla="*/ 6858000 h 6858000"/>
              <a:gd name="connsiteX5" fmla="*/ 7732215 w 10342065"/>
              <a:gd name="connsiteY5" fmla="*/ 6858000 h 6858000"/>
              <a:gd name="connsiteX6" fmla="*/ 5617871 w 10342065"/>
              <a:gd name="connsiteY6" fmla="*/ 6858000 h 6858000"/>
              <a:gd name="connsiteX7" fmla="*/ 3008021 w 10342065"/>
              <a:gd name="connsiteY7" fmla="*/ 6858000 h 6858000"/>
              <a:gd name="connsiteX8" fmla="*/ 2767262 w 10342065"/>
              <a:gd name="connsiteY8" fmla="*/ 6595663 h 6858000"/>
              <a:gd name="connsiteX9" fmla="*/ 2266700 w 10342065"/>
              <a:gd name="connsiteY9" fmla="*/ 5878323 h 6858000"/>
              <a:gd name="connsiteX10" fmla="*/ 1424889 w 10342065"/>
              <a:gd name="connsiteY10" fmla="*/ 2006958 h 6858000"/>
              <a:gd name="connsiteX11" fmla="*/ 77432 w 10342065"/>
              <a:gd name="connsiteY11" fmla="*/ 967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42065" h="6858000">
                <a:moveTo>
                  <a:pt x="0" y="0"/>
                </a:moveTo>
                <a:lnTo>
                  <a:pt x="2609850" y="0"/>
                </a:lnTo>
                <a:lnTo>
                  <a:pt x="7732215" y="0"/>
                </a:lnTo>
                <a:lnTo>
                  <a:pt x="10342065" y="0"/>
                </a:lnTo>
                <a:lnTo>
                  <a:pt x="10342065" y="6858000"/>
                </a:lnTo>
                <a:lnTo>
                  <a:pt x="7732215" y="6858000"/>
                </a:lnTo>
                <a:lnTo>
                  <a:pt x="5617871" y="6858000"/>
                </a:lnTo>
                <a:lnTo>
                  <a:pt x="3008021" y="6858000"/>
                </a:lnTo>
                <a:lnTo>
                  <a:pt x="2767262" y="6595663"/>
                </a:lnTo>
                <a:cubicBezTo>
                  <a:pt x="2578128" y="6370714"/>
                  <a:pt x="2409175" y="6129790"/>
                  <a:pt x="2266700" y="5878323"/>
                </a:cubicBezTo>
                <a:cubicBezTo>
                  <a:pt x="1696802" y="4872456"/>
                  <a:pt x="1892854" y="3294448"/>
                  <a:pt x="1424889" y="2006958"/>
                </a:cubicBezTo>
                <a:cubicBezTo>
                  <a:pt x="1220154" y="1443681"/>
                  <a:pt x="608792" y="749367"/>
                  <a:pt x="77432" y="96746"/>
                </a:cubicBezTo>
                <a:close/>
              </a:path>
            </a:pathLst>
          </a:cu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0" name="文本框 9"/>
          <p:cNvSpPr txBox="1"/>
          <p:nvPr userDrawn="1"/>
        </p:nvSpPr>
        <p:spPr>
          <a:xfrm>
            <a:off x="10482603" y="2541147"/>
            <a:ext cx="1015663" cy="1775706"/>
          </a:xfrm>
          <a:prstGeom prst="rect">
            <a:avLst/>
          </a:prstGeom>
          <a:noFill/>
        </p:spPr>
        <p:txBody>
          <a:bodyPr vert="eaVert" wrap="square" rtlCol="0">
            <a:spAutoFit/>
          </a:bodyPr>
          <a:lstStyle/>
          <a:p>
            <a:pPr algn="dist"/>
            <a:r>
              <a:rPr lang="zh-CN" altLang="en-US" sz="5400" dirty="0">
                <a:solidFill>
                  <a:schemeClr val="bg1"/>
                </a:solidFill>
              </a:rPr>
              <a:t>目录</a:t>
            </a:r>
            <a:endParaRPr lang="zh-CN" altLang="en-US" sz="5400" dirty="0">
              <a:solidFill>
                <a:schemeClr val="bg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pic>
        <p:nvPicPr>
          <p:cNvPr id="2" name="图片 1" descr="2432004361237e5ac43e03339ae8791"/>
          <p:cNvPicPr>
            <a:picLocks noChangeAspect="1"/>
          </p:cNvPicPr>
          <p:nvPr userDrawn="1"/>
        </p:nvPicPr>
        <p:blipFill>
          <a:blip r:embed="rId2"/>
          <a:srcRect b="10017"/>
          <a:stretch>
            <a:fillRect/>
          </a:stretch>
        </p:blipFill>
        <p:spPr>
          <a:xfrm flipH="1">
            <a:off x="4370070" y="0"/>
            <a:ext cx="7821930" cy="6858000"/>
          </a:xfrm>
          <a:prstGeom prst="rect">
            <a:avLst/>
          </a:prstGeom>
        </p:spPr>
      </p:pic>
      <p:sp>
        <p:nvSpPr>
          <p:cNvPr id="8" name="任意多边形: 形状 7"/>
          <p:cNvSpPr/>
          <p:nvPr userDrawn="1"/>
        </p:nvSpPr>
        <p:spPr>
          <a:xfrm flipH="1">
            <a:off x="209550" y="0"/>
            <a:ext cx="6800850" cy="6858000"/>
          </a:xfrm>
          <a:custGeom>
            <a:avLst/>
            <a:gdLst>
              <a:gd name="connsiteX0" fmla="*/ 0 w 7732215"/>
              <a:gd name="connsiteY0" fmla="*/ 0 h 6858000"/>
              <a:gd name="connsiteX1" fmla="*/ 7732215 w 7732215"/>
              <a:gd name="connsiteY1" fmla="*/ 0 h 6858000"/>
              <a:gd name="connsiteX2" fmla="*/ 7732215 w 7732215"/>
              <a:gd name="connsiteY2" fmla="*/ 6858000 h 6858000"/>
              <a:gd name="connsiteX3" fmla="*/ 3008021 w 7732215"/>
              <a:gd name="connsiteY3" fmla="*/ 6858000 h 6858000"/>
              <a:gd name="connsiteX4" fmla="*/ 2767262 w 7732215"/>
              <a:gd name="connsiteY4" fmla="*/ 6595663 h 6858000"/>
              <a:gd name="connsiteX5" fmla="*/ 2266700 w 7732215"/>
              <a:gd name="connsiteY5" fmla="*/ 5878323 h 6858000"/>
              <a:gd name="connsiteX6" fmla="*/ 1424889 w 7732215"/>
              <a:gd name="connsiteY6" fmla="*/ 2006958 h 6858000"/>
              <a:gd name="connsiteX7" fmla="*/ 77432 w 7732215"/>
              <a:gd name="connsiteY7" fmla="*/ 967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32215" h="6858000">
                <a:moveTo>
                  <a:pt x="0" y="0"/>
                </a:moveTo>
                <a:lnTo>
                  <a:pt x="7732215" y="0"/>
                </a:lnTo>
                <a:lnTo>
                  <a:pt x="7732215" y="6858000"/>
                </a:lnTo>
                <a:lnTo>
                  <a:pt x="3008021" y="6858000"/>
                </a:lnTo>
                <a:lnTo>
                  <a:pt x="2767262" y="6595663"/>
                </a:lnTo>
                <a:cubicBezTo>
                  <a:pt x="2578128" y="6370714"/>
                  <a:pt x="2409175" y="6129790"/>
                  <a:pt x="2266700" y="5878323"/>
                </a:cubicBezTo>
                <a:cubicBezTo>
                  <a:pt x="1696802" y="4872456"/>
                  <a:pt x="1892854" y="3294448"/>
                  <a:pt x="1424889" y="2006958"/>
                </a:cubicBezTo>
                <a:cubicBezTo>
                  <a:pt x="1220154" y="1443681"/>
                  <a:pt x="608792" y="749367"/>
                  <a:pt x="77432" y="96746"/>
                </a:cubicBezTo>
                <a:close/>
              </a:path>
            </a:pathLst>
          </a:custGeom>
          <a:solidFill>
            <a:srgbClr val="6EB9E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
        <p:nvSpPr>
          <p:cNvPr id="9" name="任意多边形: 形状 8"/>
          <p:cNvSpPr/>
          <p:nvPr userDrawn="1"/>
        </p:nvSpPr>
        <p:spPr>
          <a:xfrm flipH="1">
            <a:off x="0" y="0"/>
            <a:ext cx="6800850" cy="6858000"/>
          </a:xfrm>
          <a:custGeom>
            <a:avLst/>
            <a:gdLst>
              <a:gd name="connsiteX0" fmla="*/ 0 w 7732215"/>
              <a:gd name="connsiteY0" fmla="*/ 0 h 6858000"/>
              <a:gd name="connsiteX1" fmla="*/ 7732215 w 7732215"/>
              <a:gd name="connsiteY1" fmla="*/ 0 h 6858000"/>
              <a:gd name="connsiteX2" fmla="*/ 7732215 w 7732215"/>
              <a:gd name="connsiteY2" fmla="*/ 6858000 h 6858000"/>
              <a:gd name="connsiteX3" fmla="*/ 3008021 w 7732215"/>
              <a:gd name="connsiteY3" fmla="*/ 6858000 h 6858000"/>
              <a:gd name="connsiteX4" fmla="*/ 2767262 w 7732215"/>
              <a:gd name="connsiteY4" fmla="*/ 6595663 h 6858000"/>
              <a:gd name="connsiteX5" fmla="*/ 2266700 w 7732215"/>
              <a:gd name="connsiteY5" fmla="*/ 5878323 h 6858000"/>
              <a:gd name="connsiteX6" fmla="*/ 1424889 w 7732215"/>
              <a:gd name="connsiteY6" fmla="*/ 2006958 h 6858000"/>
              <a:gd name="connsiteX7" fmla="*/ 77432 w 7732215"/>
              <a:gd name="connsiteY7" fmla="*/ 967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32215" h="6858000">
                <a:moveTo>
                  <a:pt x="0" y="0"/>
                </a:moveTo>
                <a:lnTo>
                  <a:pt x="7732215" y="0"/>
                </a:lnTo>
                <a:lnTo>
                  <a:pt x="7732215" y="6858000"/>
                </a:lnTo>
                <a:lnTo>
                  <a:pt x="3008021" y="6858000"/>
                </a:lnTo>
                <a:lnTo>
                  <a:pt x="2767262" y="6595663"/>
                </a:lnTo>
                <a:cubicBezTo>
                  <a:pt x="2578128" y="6370714"/>
                  <a:pt x="2409175" y="6129790"/>
                  <a:pt x="2266700" y="5878323"/>
                </a:cubicBezTo>
                <a:cubicBezTo>
                  <a:pt x="1696802" y="4872456"/>
                  <a:pt x="1892854" y="3294448"/>
                  <a:pt x="1424889" y="2006958"/>
                </a:cubicBezTo>
                <a:cubicBezTo>
                  <a:pt x="1220154" y="1443681"/>
                  <a:pt x="608792" y="749367"/>
                  <a:pt x="77432" y="96746"/>
                </a:cubicBezTo>
                <a:close/>
              </a:path>
            </a:pathLst>
          </a:cu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页">
    <p:spTree>
      <p:nvGrpSpPr>
        <p:cNvPr id="1" name=""/>
        <p:cNvGrpSpPr/>
        <p:nvPr/>
      </p:nvGrpSpPr>
      <p:grpSpPr>
        <a:xfrm>
          <a:off x="0" y="0"/>
          <a:ext cx="0" cy="0"/>
          <a:chOff x="0" y="0"/>
          <a:chExt cx="0" cy="0"/>
        </a:xfrm>
      </p:grpSpPr>
      <p:cxnSp>
        <p:nvCxnSpPr>
          <p:cNvPr id="8" name="直接连接符 7"/>
          <p:cNvCxnSpPr/>
          <p:nvPr userDrawn="1"/>
        </p:nvCxnSpPr>
        <p:spPr>
          <a:xfrm>
            <a:off x="1238250" y="709386"/>
            <a:ext cx="10953750" cy="0"/>
          </a:xfrm>
          <a:prstGeom prst="line">
            <a:avLst/>
          </a:prstGeom>
          <a:ln>
            <a:solidFill>
              <a:srgbClr val="1876B5"/>
            </a:solidFill>
          </a:ln>
        </p:spPr>
        <p:style>
          <a:lnRef idx="1">
            <a:schemeClr val="accent1"/>
          </a:lnRef>
          <a:fillRef idx="0">
            <a:schemeClr val="accent1"/>
          </a:fillRef>
          <a:effectRef idx="0">
            <a:schemeClr val="accent1"/>
          </a:effectRef>
          <a:fontRef idx="minor">
            <a:schemeClr val="tx1"/>
          </a:fontRef>
        </p:style>
      </p:cxnSp>
      <p:sp>
        <p:nvSpPr>
          <p:cNvPr id="9" name="任意多边形: 形状 8"/>
          <p:cNvSpPr/>
          <p:nvPr userDrawn="1"/>
        </p:nvSpPr>
        <p:spPr>
          <a:xfrm flipH="1">
            <a:off x="1019174" y="0"/>
            <a:ext cx="857252" cy="723900"/>
          </a:xfrm>
          <a:custGeom>
            <a:avLst/>
            <a:gdLst>
              <a:gd name="connsiteX0" fmla="*/ 0 w 7732215"/>
              <a:gd name="connsiteY0" fmla="*/ 0 h 6858000"/>
              <a:gd name="connsiteX1" fmla="*/ 7732215 w 7732215"/>
              <a:gd name="connsiteY1" fmla="*/ 0 h 6858000"/>
              <a:gd name="connsiteX2" fmla="*/ 7732215 w 7732215"/>
              <a:gd name="connsiteY2" fmla="*/ 6858000 h 6858000"/>
              <a:gd name="connsiteX3" fmla="*/ 3008021 w 7732215"/>
              <a:gd name="connsiteY3" fmla="*/ 6858000 h 6858000"/>
              <a:gd name="connsiteX4" fmla="*/ 2767262 w 7732215"/>
              <a:gd name="connsiteY4" fmla="*/ 6595663 h 6858000"/>
              <a:gd name="connsiteX5" fmla="*/ 2266700 w 7732215"/>
              <a:gd name="connsiteY5" fmla="*/ 5878323 h 6858000"/>
              <a:gd name="connsiteX6" fmla="*/ 1424889 w 7732215"/>
              <a:gd name="connsiteY6" fmla="*/ 2006958 h 6858000"/>
              <a:gd name="connsiteX7" fmla="*/ 77432 w 7732215"/>
              <a:gd name="connsiteY7" fmla="*/ 9674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32215" h="6858000">
                <a:moveTo>
                  <a:pt x="0" y="0"/>
                </a:moveTo>
                <a:lnTo>
                  <a:pt x="7732215" y="0"/>
                </a:lnTo>
                <a:lnTo>
                  <a:pt x="7732215" y="6858000"/>
                </a:lnTo>
                <a:lnTo>
                  <a:pt x="3008021" y="6858000"/>
                </a:lnTo>
                <a:lnTo>
                  <a:pt x="2767262" y="6595663"/>
                </a:lnTo>
                <a:cubicBezTo>
                  <a:pt x="2578128" y="6370714"/>
                  <a:pt x="2409175" y="6129790"/>
                  <a:pt x="2266700" y="5878323"/>
                </a:cubicBezTo>
                <a:cubicBezTo>
                  <a:pt x="1696802" y="4872456"/>
                  <a:pt x="1892854" y="3294448"/>
                  <a:pt x="1424889" y="2006958"/>
                </a:cubicBezTo>
                <a:cubicBezTo>
                  <a:pt x="1220154" y="1443681"/>
                  <a:pt x="608792" y="749367"/>
                  <a:pt x="77432" y="96746"/>
                </a:cubicBezTo>
                <a:close/>
              </a:path>
            </a:pathLst>
          </a:custGeom>
          <a:solidFill>
            <a:srgbClr val="6EB9E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
        <p:nvSpPr>
          <p:cNvPr id="10" name="任意多边形: 形状 9"/>
          <p:cNvSpPr/>
          <p:nvPr userDrawn="1"/>
        </p:nvSpPr>
        <p:spPr>
          <a:xfrm flipH="1">
            <a:off x="0" y="0"/>
            <a:ext cx="1806778" cy="723900"/>
          </a:xfrm>
          <a:custGeom>
            <a:avLst/>
            <a:gdLst>
              <a:gd name="connsiteX0" fmla="*/ 1806778 w 1806778"/>
              <a:gd name="connsiteY0" fmla="*/ 0 h 723900"/>
              <a:gd name="connsiteX1" fmla="*/ 816178 w 1806778"/>
              <a:gd name="connsiteY1" fmla="*/ 0 h 723900"/>
              <a:gd name="connsiteX2" fmla="*/ 568528 w 1806778"/>
              <a:gd name="connsiteY2" fmla="*/ 0 h 723900"/>
              <a:gd name="connsiteX3" fmla="*/ 0 w 1806778"/>
              <a:gd name="connsiteY3" fmla="*/ 0 h 723900"/>
              <a:gd name="connsiteX4" fmla="*/ 8173 w 1806778"/>
              <a:gd name="connsiteY4" fmla="*/ 10212 h 723900"/>
              <a:gd name="connsiteX5" fmla="*/ 150405 w 1806778"/>
              <a:gd name="connsiteY5" fmla="*/ 211846 h 723900"/>
              <a:gd name="connsiteX6" fmla="*/ 239263 w 1806778"/>
              <a:gd name="connsiteY6" fmla="*/ 620490 h 723900"/>
              <a:gd name="connsiteX7" fmla="*/ 292100 w 1806778"/>
              <a:gd name="connsiteY7" fmla="*/ 696209 h 723900"/>
              <a:gd name="connsiteX8" fmla="*/ 317513 w 1806778"/>
              <a:gd name="connsiteY8" fmla="*/ 723900 h 723900"/>
              <a:gd name="connsiteX9" fmla="*/ 568528 w 1806778"/>
              <a:gd name="connsiteY9" fmla="*/ 723900 h 723900"/>
              <a:gd name="connsiteX10" fmla="*/ 816178 w 1806778"/>
              <a:gd name="connsiteY10" fmla="*/ 723900 h 723900"/>
              <a:gd name="connsiteX11" fmla="*/ 1806778 w 1806778"/>
              <a:gd name="connsiteY11" fmla="*/ 7239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6778" h="723900">
                <a:moveTo>
                  <a:pt x="1806778" y="0"/>
                </a:moveTo>
                <a:lnTo>
                  <a:pt x="816178" y="0"/>
                </a:lnTo>
                <a:lnTo>
                  <a:pt x="568528" y="0"/>
                </a:lnTo>
                <a:lnTo>
                  <a:pt x="0" y="0"/>
                </a:lnTo>
                <a:lnTo>
                  <a:pt x="8173" y="10212"/>
                </a:lnTo>
                <a:cubicBezTo>
                  <a:pt x="64261" y="79100"/>
                  <a:pt x="128794" y="152389"/>
                  <a:pt x="150405" y="211846"/>
                </a:cubicBezTo>
                <a:cubicBezTo>
                  <a:pt x="199801" y="347747"/>
                  <a:pt x="179107" y="514315"/>
                  <a:pt x="239263" y="620490"/>
                </a:cubicBezTo>
                <a:cubicBezTo>
                  <a:pt x="254302" y="647033"/>
                  <a:pt x="272136" y="672464"/>
                  <a:pt x="292100" y="696209"/>
                </a:cubicBezTo>
                <a:lnTo>
                  <a:pt x="317513" y="723900"/>
                </a:lnTo>
                <a:lnTo>
                  <a:pt x="568528" y="723900"/>
                </a:lnTo>
                <a:lnTo>
                  <a:pt x="816178" y="723900"/>
                </a:lnTo>
                <a:lnTo>
                  <a:pt x="1806778" y="723900"/>
                </a:lnTo>
                <a:close/>
              </a:path>
            </a:pathLst>
          </a:cu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汉仪特细等线简" panose="02010600000101010101" charset="-122"/>
                <a:ea typeface="汉仪中黑简" panose="02010600000101010101" charset="-122"/>
              </a:defRPr>
            </a:lvl1pPr>
          </a:lstStyle>
          <a:p>
            <a:fld id="{9314769F-083F-4753-A2A1-C4ABCA646DF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汉仪特细等线简" panose="02010600000101010101" charset="-122"/>
                <a:ea typeface="汉仪中黑简" panose="02010600000101010101" charset="-122"/>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汉仪特细等线简" panose="02010600000101010101" charset="-122"/>
                <a:ea typeface="汉仪中黑简" panose="02010600000101010101" charset="-122"/>
              </a:defRPr>
            </a:lvl1pPr>
          </a:lstStyle>
          <a:p>
            <a:fld id="{9D822E26-DBC9-4197-9C2B-258D509B613B}" type="slidenum">
              <a:rPr lang="zh-CN" altLang="en-US" smtClean="0"/>
            </a:fld>
            <a:endParaRPr lang="zh-CN" altLang="en-US"/>
          </a:p>
        </p:txBody>
      </p:sp>
      <p:sp>
        <p:nvSpPr>
          <p:cNvPr id="7" name="矩形 6"/>
          <p:cNvSpPr/>
          <p:nvPr userDrawn="1"/>
        </p:nvSpPr>
        <p:spPr>
          <a:xfrm>
            <a:off x="-621506" y="0"/>
            <a:ext cx="385762" cy="385762"/>
          </a:xfrm>
          <a:prstGeom prst="rect">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特细等线简" panose="02010600000101010101" charset="-122"/>
              <a:ea typeface="汉仪中黑简" panose="02010600000101010101" charset="-122"/>
            </a:endParaRPr>
          </a:p>
        </p:txBody>
      </p:sp>
      <p:sp>
        <p:nvSpPr>
          <p:cNvPr id="8" name="矩形 7"/>
          <p:cNvSpPr/>
          <p:nvPr userDrawn="1"/>
        </p:nvSpPr>
        <p:spPr>
          <a:xfrm>
            <a:off x="-621506" y="761981"/>
            <a:ext cx="385762" cy="385762"/>
          </a:xfrm>
          <a:prstGeom prst="rect">
            <a:avLst/>
          </a:prstGeom>
          <a:solidFill>
            <a:srgbClr val="6EB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汉仪特细等线简" panose="02010600000101010101" charset="-122"/>
              <a:ea typeface="汉仪中黑简" panose="02010600000101010101"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4400" kern="1200">
          <a:solidFill>
            <a:schemeClr val="tx1"/>
          </a:solidFill>
          <a:latin typeface="汉仪特细等线简" panose="02010600000101010101" charset="-122"/>
          <a:ea typeface="汉仪中黑简" panose="02010600000101010101"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汉仪特细等线简" panose="02010600000101010101" charset="-122"/>
          <a:ea typeface="汉仪中黑简" panose="02010600000101010101"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汉仪特细等线简" panose="02010600000101010101" charset="-122"/>
          <a:ea typeface="汉仪中黑简" panose="02010600000101010101"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汉仪特细等线简" panose="02010600000101010101" charset="-122"/>
          <a:ea typeface="汉仪中黑简" panose="02010600000101010101"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汉仪特细等线简" panose="02010600000101010101" charset="-122"/>
          <a:ea typeface="汉仪中黑简" panose="02010600000101010101"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汉仪特细等线简" panose="02010600000101010101" charset="-122"/>
          <a:ea typeface="汉仪中黑简" panose="02010600000101010101"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image" Target="../media/image16.jpeg"/><Relationship Id="rId7" Type="http://schemas.openxmlformats.org/officeDocument/2006/relationships/image" Target="../media/image15.jpeg"/><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s>
</file>

<file path=ppt/slides/_rels/slide11.xml.rels><?xml version="1.0" encoding="UTF-8" standalone="yes"?>
<Relationships xmlns="http://schemas.openxmlformats.org/package/2006/relationships"><Relationship Id="rId9" Type="http://schemas.openxmlformats.org/officeDocument/2006/relationships/tags" Target="../tags/tag61.xml"/><Relationship Id="rId8" Type="http://schemas.openxmlformats.org/officeDocument/2006/relationships/tags" Target="../tags/tag60.xml"/><Relationship Id="rId7" Type="http://schemas.openxmlformats.org/officeDocument/2006/relationships/tags" Target="../tags/tag59.xml"/><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8" Type="http://schemas.openxmlformats.org/officeDocument/2006/relationships/slideLayout" Target="../slideLayouts/slideLayout4.xml"/><Relationship Id="rId17" Type="http://schemas.openxmlformats.org/officeDocument/2006/relationships/image" Target="../media/image18.svg"/><Relationship Id="rId16" Type="http://schemas.openxmlformats.org/officeDocument/2006/relationships/image" Target="../media/image17.png"/><Relationship Id="rId15" Type="http://schemas.openxmlformats.org/officeDocument/2006/relationships/image" Target="../media/image3.svg"/><Relationship Id="rId14" Type="http://schemas.openxmlformats.org/officeDocument/2006/relationships/image" Target="../media/image2.png"/><Relationship Id="rId13" Type="http://schemas.openxmlformats.org/officeDocument/2006/relationships/tags" Target="../tags/tag65.xml"/><Relationship Id="rId12" Type="http://schemas.openxmlformats.org/officeDocument/2006/relationships/tags" Target="../tags/tag64.xml"/><Relationship Id="rId11" Type="http://schemas.openxmlformats.org/officeDocument/2006/relationships/tags" Target="../tags/tag63.xml"/><Relationship Id="rId10" Type="http://schemas.openxmlformats.org/officeDocument/2006/relationships/tags" Target="../tags/tag62.xml"/><Relationship Id="rId1" Type="http://schemas.openxmlformats.org/officeDocument/2006/relationships/tags" Target="../tags/tag53.xml"/></Relationships>
</file>

<file path=ppt/slides/_rels/slide12.xml.rels><?xml version="1.0" encoding="UTF-8" standalone="yes"?>
<Relationships xmlns="http://schemas.openxmlformats.org/package/2006/relationships"><Relationship Id="rId9" Type="http://schemas.openxmlformats.org/officeDocument/2006/relationships/image" Target="../media/image9.jpeg"/><Relationship Id="rId8" Type="http://schemas.openxmlformats.org/officeDocument/2006/relationships/image" Target="../media/image8.jpeg"/><Relationship Id="rId7" Type="http://schemas.openxmlformats.org/officeDocument/2006/relationships/image" Target="../media/image21.jpeg"/><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image" Target="../media/image20.svg"/><Relationship Id="rId11" Type="http://schemas.openxmlformats.org/officeDocument/2006/relationships/slideLayout" Target="../slideLayouts/slideLayout4.xml"/><Relationship Id="rId10" Type="http://schemas.openxmlformats.org/officeDocument/2006/relationships/image" Target="../media/image12.jpeg"/><Relationship Id="rId1" Type="http://schemas.openxmlformats.org/officeDocument/2006/relationships/image" Target="../media/image19.png"/></Relationships>
</file>

<file path=ppt/slides/_rels/slide13.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tags" Target="../tags/tag77.xml"/><Relationship Id="rId7" Type="http://schemas.openxmlformats.org/officeDocument/2006/relationships/tags" Target="../tags/tag76.xml"/><Relationship Id="rId6" Type="http://schemas.openxmlformats.org/officeDocument/2006/relationships/tags" Target="../tags/tag75.xml"/><Relationship Id="rId5" Type="http://schemas.openxmlformats.org/officeDocument/2006/relationships/tags" Target="../tags/tag74.xml"/><Relationship Id="rId4" Type="http://schemas.openxmlformats.org/officeDocument/2006/relationships/tags" Target="../tags/tag73.xml"/><Relationship Id="rId3" Type="http://schemas.openxmlformats.org/officeDocument/2006/relationships/tags" Target="../tags/tag72.xml"/><Relationship Id="rId2" Type="http://schemas.openxmlformats.org/officeDocument/2006/relationships/tags" Target="../tags/tag71.xml"/><Relationship Id="rId1" Type="http://schemas.openxmlformats.org/officeDocument/2006/relationships/tags" Target="../tags/tag70.xml"/></Relationships>
</file>

<file path=ppt/slides/_rels/slide14.xml.rels><?xml version="1.0" encoding="UTF-8" standalone="yes"?>
<Relationships xmlns="http://schemas.openxmlformats.org/package/2006/relationships"><Relationship Id="rId9" Type="http://schemas.openxmlformats.org/officeDocument/2006/relationships/slideLayout" Target="../slideLayouts/slideLayout4.xml"/><Relationship Id="rId8" Type="http://schemas.openxmlformats.org/officeDocument/2006/relationships/tags" Target="../tags/tag85.xml"/><Relationship Id="rId7" Type="http://schemas.openxmlformats.org/officeDocument/2006/relationships/tags" Target="../tags/tag84.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 Id="rId3" Type="http://schemas.openxmlformats.org/officeDocument/2006/relationships/tags" Target="../tags/tag80.xml"/><Relationship Id="rId2" Type="http://schemas.openxmlformats.org/officeDocument/2006/relationships/tags" Target="../tags/tag79.xml"/><Relationship Id="rId1" Type="http://schemas.openxmlformats.org/officeDocument/2006/relationships/tags" Target="../tags/tag7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7" Type="http://schemas.openxmlformats.org/officeDocument/2006/relationships/slideLayout" Target="../slideLayouts/slideLayout2.xml"/><Relationship Id="rId16" Type="http://schemas.openxmlformats.org/officeDocument/2006/relationships/tags" Target="../tags/tag16.xml"/><Relationship Id="rId15" Type="http://schemas.openxmlformats.org/officeDocument/2006/relationships/tags" Target="../tags/tag15.xml"/><Relationship Id="rId14" Type="http://schemas.openxmlformats.org/officeDocument/2006/relationships/tags" Target="../tags/tag14.xml"/><Relationship Id="rId13" Type="http://schemas.openxmlformats.org/officeDocument/2006/relationships/tags" Target="../tags/tag13.xml"/><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4.xml"/><Relationship Id="rId4" Type="http://schemas.openxmlformats.org/officeDocument/2006/relationships/image" Target="../media/image1.jpeg"/><Relationship Id="rId3" Type="http://schemas.openxmlformats.org/officeDocument/2006/relationships/tags" Target="../tags/tag17.xml"/><Relationship Id="rId2" Type="http://schemas.openxmlformats.org/officeDocument/2006/relationships/image" Target="../media/image3.sv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7" Type="http://schemas.openxmlformats.org/officeDocument/2006/relationships/slideLayout" Target="../slideLayouts/slideLayout4.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9" Type="http://schemas.openxmlformats.org/officeDocument/2006/relationships/tags" Target="../tags/tag28.xml"/><Relationship Id="rId8" Type="http://schemas.openxmlformats.org/officeDocument/2006/relationships/tags" Target="../tags/tag27.xml"/><Relationship Id="rId7" Type="http://schemas.openxmlformats.org/officeDocument/2006/relationships/image" Target="../media/image7.svg"/><Relationship Id="rId6" Type="http://schemas.openxmlformats.org/officeDocument/2006/relationships/image" Target="../media/image6.png"/><Relationship Id="rId5" Type="http://schemas.openxmlformats.org/officeDocument/2006/relationships/tags" Target="../tags/tag26.xml"/><Relationship Id="rId4" Type="http://schemas.openxmlformats.org/officeDocument/2006/relationships/tags" Target="../tags/tag25.xml"/><Relationship Id="rId3" Type="http://schemas.openxmlformats.org/officeDocument/2006/relationships/tags" Target="../tags/tag24.xml"/><Relationship Id="rId24" Type="http://schemas.openxmlformats.org/officeDocument/2006/relationships/slideLayout" Target="../slideLayouts/slideLayout4.xml"/><Relationship Id="rId23" Type="http://schemas.openxmlformats.org/officeDocument/2006/relationships/image" Target="../media/image10.jpeg"/><Relationship Id="rId22" Type="http://schemas.openxmlformats.org/officeDocument/2006/relationships/tags" Target="../tags/tag37.xml"/><Relationship Id="rId21" Type="http://schemas.openxmlformats.org/officeDocument/2006/relationships/image" Target="../media/image9.jpeg"/><Relationship Id="rId20" Type="http://schemas.openxmlformats.org/officeDocument/2006/relationships/tags" Target="../tags/tag36.xml"/><Relationship Id="rId2" Type="http://schemas.openxmlformats.org/officeDocument/2006/relationships/tags" Target="../tags/tag23.xml"/><Relationship Id="rId19" Type="http://schemas.openxmlformats.org/officeDocument/2006/relationships/image" Target="../media/image8.jpeg"/><Relationship Id="rId18" Type="http://schemas.openxmlformats.org/officeDocument/2006/relationships/tags" Target="../tags/tag35.xml"/><Relationship Id="rId17" Type="http://schemas.openxmlformats.org/officeDocument/2006/relationships/tags" Target="../tags/tag34.xml"/><Relationship Id="rId16" Type="http://schemas.openxmlformats.org/officeDocument/2006/relationships/tags" Target="../tags/tag33.xml"/><Relationship Id="rId15" Type="http://schemas.openxmlformats.org/officeDocument/2006/relationships/tags" Target="../tags/tag32.xml"/><Relationship Id="rId14" Type="http://schemas.openxmlformats.org/officeDocument/2006/relationships/tags" Target="../tags/tag31.xml"/><Relationship Id="rId13" Type="http://schemas.openxmlformats.org/officeDocument/2006/relationships/tags" Target="../tags/tag30.xml"/><Relationship Id="rId12" Type="http://schemas.openxmlformats.org/officeDocument/2006/relationships/tags" Target="../tags/tag29.xml"/><Relationship Id="rId11" Type="http://schemas.openxmlformats.org/officeDocument/2006/relationships/image" Target="../media/image3.svg"/><Relationship Id="rId10" Type="http://schemas.openxmlformats.org/officeDocument/2006/relationships/image" Target="../media/image2.png"/><Relationship Id="rId1" Type="http://schemas.openxmlformats.org/officeDocument/2006/relationships/tags" Target="../tags/tag22.xml"/></Relationships>
</file>

<file path=ppt/slides/_rels/slide8.xml.rels><?xml version="1.0" encoding="UTF-8" standalone="yes"?>
<Relationships xmlns="http://schemas.openxmlformats.org/package/2006/relationships"><Relationship Id="rId9" Type="http://schemas.openxmlformats.org/officeDocument/2006/relationships/tags" Target="../tags/tag44.xml"/><Relationship Id="rId8" Type="http://schemas.openxmlformats.org/officeDocument/2006/relationships/tags" Target="../tags/tag43.xml"/><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image" Target="../media/image11.svg"/><Relationship Id="rId4" Type="http://schemas.openxmlformats.org/officeDocument/2006/relationships/image" Target="../media/image6.png"/><Relationship Id="rId3" Type="http://schemas.openxmlformats.org/officeDocument/2006/relationships/tags" Target="../tags/tag40.xml"/><Relationship Id="rId2" Type="http://schemas.openxmlformats.org/officeDocument/2006/relationships/tags" Target="../tags/tag39.xml"/><Relationship Id="rId15" Type="http://schemas.openxmlformats.org/officeDocument/2006/relationships/slideLayout" Target="../slideLayouts/slideLayout4.xml"/><Relationship Id="rId14" Type="http://schemas.openxmlformats.org/officeDocument/2006/relationships/image" Target="../media/image12.jpeg"/><Relationship Id="rId13" Type="http://schemas.openxmlformats.org/officeDocument/2006/relationships/tags" Target="../tags/tag48.xml"/><Relationship Id="rId12" Type="http://schemas.openxmlformats.org/officeDocument/2006/relationships/tags" Target="../tags/tag47.xml"/><Relationship Id="rId11" Type="http://schemas.openxmlformats.org/officeDocument/2006/relationships/tags" Target="../tags/tag46.xml"/><Relationship Id="rId10" Type="http://schemas.openxmlformats.org/officeDocument/2006/relationships/tags" Target="../tags/tag45.xml"/><Relationship Id="rId1" Type="http://schemas.openxmlformats.org/officeDocument/2006/relationships/tags" Target="../tags/tag3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774315" y="3281680"/>
            <a:ext cx="9453245" cy="1223645"/>
          </a:xfrm>
          <a:prstGeom prst="rect">
            <a:avLst/>
          </a:prstGeom>
          <a:noFill/>
        </p:spPr>
        <p:txBody>
          <a:bodyPr wrap="square" rtlCol="0">
            <a:noAutofit/>
          </a:bodyPr>
          <a:lstStyle/>
          <a:p>
            <a:pPr algn="r"/>
            <a:r>
              <a:rPr lang="zh-CN" altLang="en-US" sz="4000" dirty="0">
                <a:solidFill>
                  <a:schemeClr val="bg1"/>
                </a:solidFill>
                <a:latin typeface="汉仪中黑简" panose="02010600000101010101" charset="-122"/>
                <a:ea typeface="汉仪中黑简" panose="02010600000101010101" charset="-122"/>
              </a:rPr>
              <a:t>河南仁禾电气设备有限</a:t>
            </a:r>
            <a:r>
              <a:rPr lang="zh-CN" altLang="en-US" sz="4000" dirty="0">
                <a:solidFill>
                  <a:schemeClr val="bg1"/>
                </a:solidFill>
                <a:latin typeface="汉仪中黑简" panose="02010600000101010101" charset="-122"/>
                <a:ea typeface="汉仪中黑简" panose="02010600000101010101" charset="-122"/>
              </a:rPr>
              <a:t>公司</a:t>
            </a:r>
            <a:endParaRPr lang="zh-CN" altLang="en-US" sz="4000" dirty="0">
              <a:solidFill>
                <a:schemeClr val="bg1"/>
              </a:solidFill>
              <a:latin typeface="汉仪中黑简" panose="02010600000101010101" charset="-122"/>
              <a:ea typeface="汉仪中黑简" panose="02010600000101010101" charset="-122"/>
            </a:endParaRPr>
          </a:p>
        </p:txBody>
      </p:sp>
      <p:sp>
        <p:nvSpPr>
          <p:cNvPr id="10" name="文本框 9"/>
          <p:cNvSpPr txBox="1"/>
          <p:nvPr/>
        </p:nvSpPr>
        <p:spPr>
          <a:xfrm>
            <a:off x="6218555" y="1285240"/>
            <a:ext cx="5255895" cy="768350"/>
          </a:xfrm>
          <a:prstGeom prst="rect">
            <a:avLst/>
          </a:prstGeom>
          <a:noFill/>
        </p:spPr>
        <p:txBody>
          <a:bodyPr wrap="square" rtlCol="0">
            <a:spAutoFit/>
          </a:bodyPr>
          <a:lstStyle/>
          <a:p>
            <a:pPr algn="dist"/>
            <a:r>
              <a:rPr lang="en-US" altLang="zh-CN" sz="4400" dirty="0">
                <a:solidFill>
                  <a:schemeClr val="bg1">
                    <a:alpha val="50000"/>
                  </a:schemeClr>
                </a:solidFill>
                <a:latin typeface="+mj-ea"/>
                <a:ea typeface="+mj-ea"/>
              </a:rPr>
              <a:t>HENANRENHEDIANQI </a:t>
            </a:r>
            <a:endParaRPr lang="en-US" altLang="zh-CN" sz="4400" dirty="0">
              <a:solidFill>
                <a:schemeClr val="bg1">
                  <a:alpha val="50000"/>
                </a:schemeClr>
              </a:solidFill>
              <a:latin typeface="+mj-ea"/>
              <a:ea typeface="+mj-ea"/>
            </a:endParaRPr>
          </a:p>
        </p:txBody>
      </p:sp>
      <p:cxnSp>
        <p:nvCxnSpPr>
          <p:cNvPr id="15" name="直接连接符 14"/>
          <p:cNvCxnSpPr/>
          <p:nvPr/>
        </p:nvCxnSpPr>
        <p:spPr>
          <a:xfrm>
            <a:off x="6064250" y="3983770"/>
            <a:ext cx="5990590" cy="13335"/>
          </a:xfrm>
          <a:prstGeom prst="line">
            <a:avLst/>
          </a:prstGeom>
          <a:ln w="38100" cap="sq" cmpd="dbl">
            <a:solidFill>
              <a:schemeClr val="bg1"/>
            </a:solidFill>
            <a:roun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6"/>
          <p:cNvSpPr txBox="1"/>
          <p:nvPr/>
        </p:nvSpPr>
        <p:spPr>
          <a:xfrm>
            <a:off x="2115479" y="100340"/>
            <a:ext cx="3103040" cy="521970"/>
          </a:xfrm>
          <a:prstGeom prst="rect">
            <a:avLst/>
          </a:prstGeom>
          <a:noFill/>
        </p:spPr>
        <p:txBody>
          <a:bodyPr wrap="square" rtlCol="0">
            <a:spAutoFit/>
          </a:bodyPr>
          <a:p>
            <a:r>
              <a:rPr lang="zh-CN" altLang="en-US" sz="2800" dirty="0">
                <a:solidFill>
                  <a:srgbClr val="1876B5"/>
                </a:solidFill>
              </a:rPr>
              <a:t>主要</a:t>
            </a:r>
            <a:r>
              <a:rPr lang="zh-CN" altLang="en-US" sz="2800" dirty="0">
                <a:solidFill>
                  <a:srgbClr val="1876B5"/>
                </a:solidFill>
              </a:rPr>
              <a:t>生产设备</a:t>
            </a:r>
            <a:endParaRPr lang="zh-CN" altLang="en-US" sz="2800" dirty="0">
              <a:solidFill>
                <a:srgbClr val="1876B5"/>
              </a:solidFill>
            </a:endParaRPr>
          </a:p>
        </p:txBody>
      </p:sp>
      <p:sp>
        <p:nvSpPr>
          <p:cNvPr id="16" name="文本框 15"/>
          <p:cNvSpPr txBox="1"/>
          <p:nvPr>
            <p:custDataLst>
              <p:tags r:id="rId1"/>
            </p:custDataLst>
          </p:nvPr>
        </p:nvSpPr>
        <p:spPr>
          <a:xfrm>
            <a:off x="483431" y="1798779"/>
            <a:ext cx="2247504" cy="460375"/>
          </a:xfrm>
          <a:prstGeom prst="rect">
            <a:avLst/>
          </a:prstGeom>
          <a:noFill/>
        </p:spPr>
        <p:txBody>
          <a:bodyPr wrap="square" rtlCol="0">
            <a:spAutoFit/>
          </a:bodyPr>
          <a:p>
            <a:pPr algn="ctr"/>
            <a:r>
              <a:rPr lang="zh-CN" altLang="en-US" sz="2400" dirty="0">
                <a:solidFill>
                  <a:schemeClr val="tx1"/>
                </a:solidFill>
              </a:rPr>
              <a:t>纵向剪切机</a:t>
            </a:r>
            <a:endParaRPr lang="zh-CN" altLang="en-US" sz="2400" dirty="0">
              <a:solidFill>
                <a:schemeClr val="tx1"/>
              </a:solidFill>
            </a:endParaRPr>
          </a:p>
        </p:txBody>
      </p:sp>
      <p:sp>
        <p:nvSpPr>
          <p:cNvPr id="35" name="文本框 34"/>
          <p:cNvSpPr txBox="1"/>
          <p:nvPr>
            <p:custDataLst>
              <p:tags r:id="rId2"/>
            </p:custDataLst>
          </p:nvPr>
        </p:nvSpPr>
        <p:spPr>
          <a:xfrm>
            <a:off x="3467932" y="1799036"/>
            <a:ext cx="2247504" cy="460375"/>
          </a:xfrm>
          <a:prstGeom prst="rect">
            <a:avLst/>
          </a:prstGeom>
          <a:noFill/>
        </p:spPr>
        <p:txBody>
          <a:bodyPr wrap="square" rtlCol="0">
            <a:spAutoFit/>
          </a:bodyPr>
          <a:p>
            <a:pPr algn="ctr"/>
            <a:r>
              <a:rPr lang="zh-CN" altLang="en-US" sz="2400" dirty="0">
                <a:solidFill>
                  <a:schemeClr val="tx1"/>
                </a:solidFill>
              </a:rPr>
              <a:t>自动开料机</a:t>
            </a:r>
            <a:endParaRPr lang="zh-CN" altLang="en-US" sz="2400" dirty="0">
              <a:solidFill>
                <a:schemeClr val="tx1"/>
              </a:solidFill>
            </a:endParaRPr>
          </a:p>
        </p:txBody>
      </p:sp>
      <p:sp>
        <p:nvSpPr>
          <p:cNvPr id="39" name="文本框 38"/>
          <p:cNvSpPr txBox="1"/>
          <p:nvPr>
            <p:custDataLst>
              <p:tags r:id="rId3"/>
            </p:custDataLst>
          </p:nvPr>
        </p:nvSpPr>
        <p:spPr>
          <a:xfrm>
            <a:off x="6314440" y="1798955"/>
            <a:ext cx="2527300" cy="460375"/>
          </a:xfrm>
          <a:prstGeom prst="rect">
            <a:avLst/>
          </a:prstGeom>
          <a:noFill/>
        </p:spPr>
        <p:txBody>
          <a:bodyPr wrap="square" rtlCol="0">
            <a:spAutoFit/>
          </a:bodyPr>
          <a:p>
            <a:pPr algn="ctr"/>
            <a:r>
              <a:rPr lang="zh-CN" altLang="en-US" sz="2400" dirty="0">
                <a:solidFill>
                  <a:schemeClr val="tx1"/>
                </a:solidFill>
              </a:rPr>
              <a:t>立体铁芯卷绕机</a:t>
            </a:r>
            <a:endParaRPr lang="zh-CN" altLang="en-US" sz="2400" dirty="0">
              <a:solidFill>
                <a:schemeClr val="tx1"/>
              </a:solidFill>
            </a:endParaRPr>
          </a:p>
        </p:txBody>
      </p:sp>
      <p:sp>
        <p:nvSpPr>
          <p:cNvPr id="42" name="文本框 41"/>
          <p:cNvSpPr txBox="1"/>
          <p:nvPr>
            <p:custDataLst>
              <p:tags r:id="rId4"/>
            </p:custDataLst>
          </p:nvPr>
        </p:nvSpPr>
        <p:spPr>
          <a:xfrm>
            <a:off x="9522468" y="1768299"/>
            <a:ext cx="2247504" cy="460375"/>
          </a:xfrm>
          <a:prstGeom prst="rect">
            <a:avLst/>
          </a:prstGeom>
          <a:noFill/>
        </p:spPr>
        <p:txBody>
          <a:bodyPr wrap="square" rtlCol="0">
            <a:spAutoFit/>
          </a:bodyPr>
          <a:p>
            <a:pPr algn="ctr"/>
            <a:r>
              <a:rPr lang="zh-CN" altLang="en-US" sz="2400" dirty="0">
                <a:solidFill>
                  <a:schemeClr val="tx1"/>
                </a:solidFill>
              </a:rPr>
              <a:t>卧式退火炉</a:t>
            </a:r>
            <a:endParaRPr lang="zh-CN" altLang="en-US" sz="2400" dirty="0">
              <a:solidFill>
                <a:schemeClr val="tx1"/>
              </a:solidFill>
            </a:endParaRPr>
          </a:p>
        </p:txBody>
      </p:sp>
      <p:pic>
        <p:nvPicPr>
          <p:cNvPr id="3" name="图片 2" descr="66ef02ae214f91f54440e2f73d2672a"/>
          <p:cNvPicPr>
            <a:picLocks noChangeAspect="1"/>
          </p:cNvPicPr>
          <p:nvPr/>
        </p:nvPicPr>
        <p:blipFill>
          <a:blip r:embed="rId5"/>
          <a:stretch>
            <a:fillRect/>
          </a:stretch>
        </p:blipFill>
        <p:spPr>
          <a:xfrm>
            <a:off x="223520" y="2555875"/>
            <a:ext cx="2766695" cy="2583815"/>
          </a:xfrm>
          <a:prstGeom prst="rect">
            <a:avLst/>
          </a:prstGeom>
        </p:spPr>
      </p:pic>
      <p:pic>
        <p:nvPicPr>
          <p:cNvPr id="4" name="图片 3" descr="a4f174e6d61d71e24f74a4e8428e370"/>
          <p:cNvPicPr>
            <a:picLocks noChangeAspect="1"/>
          </p:cNvPicPr>
          <p:nvPr/>
        </p:nvPicPr>
        <p:blipFill>
          <a:blip r:embed="rId6"/>
          <a:stretch>
            <a:fillRect/>
          </a:stretch>
        </p:blipFill>
        <p:spPr>
          <a:xfrm>
            <a:off x="6192520" y="2555875"/>
            <a:ext cx="2965450" cy="2583815"/>
          </a:xfrm>
          <a:prstGeom prst="rect">
            <a:avLst/>
          </a:prstGeom>
        </p:spPr>
      </p:pic>
      <p:pic>
        <p:nvPicPr>
          <p:cNvPr id="5" name="图片 4" descr="f267c7753c8ff1943aab2ba3f2530bf"/>
          <p:cNvPicPr>
            <a:picLocks noChangeAspect="1"/>
          </p:cNvPicPr>
          <p:nvPr/>
        </p:nvPicPr>
        <p:blipFill>
          <a:blip r:embed="rId7"/>
          <a:stretch>
            <a:fillRect/>
          </a:stretch>
        </p:blipFill>
        <p:spPr>
          <a:xfrm>
            <a:off x="9333230" y="2555875"/>
            <a:ext cx="2660015" cy="2583815"/>
          </a:xfrm>
          <a:prstGeom prst="rect">
            <a:avLst/>
          </a:prstGeom>
        </p:spPr>
      </p:pic>
      <p:pic>
        <p:nvPicPr>
          <p:cNvPr id="6" name="图片 5" descr="db8761208796221e1ca4e59ee6ddfb7"/>
          <p:cNvPicPr>
            <a:picLocks noChangeAspect="1"/>
          </p:cNvPicPr>
          <p:nvPr/>
        </p:nvPicPr>
        <p:blipFill>
          <a:blip r:embed="rId8"/>
          <a:stretch>
            <a:fillRect/>
          </a:stretch>
        </p:blipFill>
        <p:spPr>
          <a:xfrm>
            <a:off x="3171190" y="2555875"/>
            <a:ext cx="2840990" cy="2583180"/>
          </a:xfrm>
          <a:prstGeom prst="rect">
            <a:avLst/>
          </a:prstGeom>
        </p:spPr>
      </p:pic>
      <p:sp>
        <p:nvSpPr>
          <p:cNvPr id="33" name="文本框 32"/>
          <p:cNvSpPr txBox="1"/>
          <p:nvPr/>
        </p:nvSpPr>
        <p:spPr>
          <a:xfrm>
            <a:off x="495480" y="100340"/>
            <a:ext cx="714807" cy="523220"/>
          </a:xfrm>
          <a:prstGeom prst="rect">
            <a:avLst/>
          </a:prstGeom>
          <a:noFill/>
        </p:spPr>
        <p:txBody>
          <a:bodyPr wrap="square" rtlCol="0">
            <a:spAutoFit/>
          </a:bodyPr>
          <a:p>
            <a:pPr algn="ctr"/>
            <a:r>
              <a:rPr lang="en-US" altLang="zh-CN" sz="2800" dirty="0">
                <a:solidFill>
                  <a:schemeClr val="bg1"/>
                </a:solidFill>
              </a:rPr>
              <a:t>03</a:t>
            </a:r>
            <a:endParaRPr lang="zh-CN" altLang="en-US" sz="2800" dirty="0">
              <a:solidFill>
                <a:schemeClr val="bg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26"/>
          <p:cNvSpPr txBox="1"/>
          <p:nvPr/>
        </p:nvSpPr>
        <p:spPr>
          <a:xfrm>
            <a:off x="2115479" y="100340"/>
            <a:ext cx="3103040" cy="521970"/>
          </a:xfrm>
          <a:prstGeom prst="rect">
            <a:avLst/>
          </a:prstGeom>
          <a:noFill/>
        </p:spPr>
        <p:txBody>
          <a:bodyPr wrap="square" rtlCol="0">
            <a:spAutoFit/>
          </a:bodyPr>
          <a:lstStyle/>
          <a:p>
            <a:r>
              <a:rPr lang="zh-CN" altLang="en-US" sz="2800" dirty="0">
                <a:solidFill>
                  <a:srgbClr val="1876B5"/>
                </a:solidFill>
                <a:sym typeface="+mn-ea"/>
              </a:rPr>
              <a:t>主要生产设备</a:t>
            </a:r>
            <a:endParaRPr lang="zh-CN" altLang="en-US" sz="2800" dirty="0">
              <a:solidFill>
                <a:srgbClr val="1876B5"/>
              </a:solidFill>
            </a:endParaRPr>
          </a:p>
        </p:txBody>
      </p:sp>
      <p:sp>
        <p:nvSpPr>
          <p:cNvPr id="33" name="文本框 32"/>
          <p:cNvSpPr txBox="1"/>
          <p:nvPr/>
        </p:nvSpPr>
        <p:spPr>
          <a:xfrm>
            <a:off x="495480" y="100340"/>
            <a:ext cx="714807" cy="523220"/>
          </a:xfrm>
          <a:prstGeom prst="rect">
            <a:avLst/>
          </a:prstGeom>
          <a:noFill/>
        </p:spPr>
        <p:txBody>
          <a:bodyPr wrap="square" rtlCol="0">
            <a:spAutoFit/>
          </a:bodyPr>
          <a:lstStyle/>
          <a:p>
            <a:pPr algn="ctr"/>
            <a:r>
              <a:rPr lang="en-US" altLang="zh-CN" sz="2800" dirty="0">
                <a:solidFill>
                  <a:schemeClr val="bg1"/>
                </a:solidFill>
              </a:rPr>
              <a:t>03</a:t>
            </a:r>
            <a:endParaRPr lang="zh-CN" altLang="en-US" sz="2800" dirty="0">
              <a:solidFill>
                <a:schemeClr val="bg1"/>
              </a:solidFill>
            </a:endParaRPr>
          </a:p>
        </p:txBody>
      </p:sp>
      <p:sp>
        <p:nvSpPr>
          <p:cNvPr id="2" name="椭圆 1"/>
          <p:cNvSpPr/>
          <p:nvPr/>
        </p:nvSpPr>
        <p:spPr>
          <a:xfrm>
            <a:off x="1210287" y="1574737"/>
            <a:ext cx="9819811" cy="2243138"/>
          </a:xfrm>
          <a:prstGeom prst="ellipse">
            <a:avLst/>
          </a:prstGeom>
          <a:noFill/>
          <a:ln>
            <a:gradFill>
              <a:gsLst>
                <a:gs pos="37000">
                  <a:srgbClr val="1876B5">
                    <a:alpha val="0"/>
                  </a:srgbClr>
                </a:gs>
                <a:gs pos="100000">
                  <a:srgbClr val="1876B5"/>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3577590" y="1837055"/>
            <a:ext cx="5038725" cy="1626235"/>
          </a:xfrm>
          <a:prstGeom prst="ellipse">
            <a:avLst/>
          </a:prstGeom>
          <a:gradFill>
            <a:gsLst>
              <a:gs pos="41000">
                <a:srgbClr val="1876B5">
                  <a:alpha val="0"/>
                </a:srgbClr>
              </a:gs>
              <a:gs pos="100000">
                <a:srgbClr val="1876B5">
                  <a:alpha val="5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1543048" y="3059948"/>
            <a:ext cx="228600" cy="228600"/>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custDataLst>
              <p:tags r:id="rId1"/>
            </p:custDataLst>
          </p:nvPr>
        </p:nvSpPr>
        <p:spPr>
          <a:xfrm>
            <a:off x="328491" y="3606624"/>
            <a:ext cx="2247504" cy="460375"/>
          </a:xfrm>
          <a:prstGeom prst="rect">
            <a:avLst/>
          </a:prstGeom>
          <a:noFill/>
        </p:spPr>
        <p:txBody>
          <a:bodyPr wrap="square" rtlCol="0">
            <a:spAutoFit/>
          </a:bodyPr>
          <a:lstStyle/>
          <a:p>
            <a:pPr algn="ctr"/>
            <a:r>
              <a:rPr lang="zh-CN" altLang="en-US" sz="2400" dirty="0">
                <a:solidFill>
                  <a:schemeClr val="tx1"/>
                </a:solidFill>
              </a:rPr>
              <a:t>纵向剪切线</a:t>
            </a:r>
            <a:endParaRPr lang="zh-CN" altLang="en-US" sz="2400" dirty="0">
              <a:solidFill>
                <a:schemeClr val="tx1"/>
              </a:solidFill>
            </a:endParaRPr>
          </a:p>
        </p:txBody>
      </p:sp>
      <p:sp>
        <p:nvSpPr>
          <p:cNvPr id="17" name="文本框 16"/>
          <p:cNvSpPr txBox="1"/>
          <p:nvPr>
            <p:custDataLst>
              <p:tags r:id="rId2"/>
            </p:custDataLst>
          </p:nvPr>
        </p:nvSpPr>
        <p:spPr>
          <a:xfrm>
            <a:off x="168275" y="4064635"/>
            <a:ext cx="2672715" cy="2172970"/>
          </a:xfrm>
          <a:prstGeom prst="rect">
            <a:avLst/>
          </a:prstGeom>
          <a:noFill/>
        </p:spPr>
        <p:txBody>
          <a:bodyPr wrap="square" rtlCol="0">
            <a:noAutofit/>
          </a:bodyPr>
          <a:lstStyle/>
          <a:p>
            <a:pPr algn="l">
              <a:lnSpc>
                <a:spcPct val="130000"/>
              </a:lnSpc>
            </a:pPr>
            <a:r>
              <a:rPr lang="zh-CN" altLang="en-US" sz="1400" dirty="0">
                <a:solidFill>
                  <a:schemeClr val="tx1"/>
                </a:solidFill>
              </a:rPr>
              <a:t>纵剪机又称纵剪线，纵切机，分条机，用于将金属卷板经过开卷、纵剪、收卷成所需宽度的带卷。适用于加工冷轧和热轧碳钢、硅钢、马口铁、不锈钢及表面涂镀后的各类金属材料。</a:t>
            </a:r>
            <a:endParaRPr lang="zh-CN" altLang="en-US" sz="1400" dirty="0">
              <a:solidFill>
                <a:schemeClr val="tx1"/>
              </a:solidFill>
            </a:endParaRPr>
          </a:p>
          <a:p>
            <a:pPr algn="l">
              <a:lnSpc>
                <a:spcPct val="130000"/>
              </a:lnSpc>
            </a:pPr>
            <a:endParaRPr lang="zh-CN" altLang="en-US" sz="1400" dirty="0">
              <a:solidFill>
                <a:schemeClr val="tx1"/>
              </a:solidFill>
            </a:endParaRPr>
          </a:p>
        </p:txBody>
      </p:sp>
      <p:sp>
        <p:nvSpPr>
          <p:cNvPr id="18" name="椭圆 17"/>
          <p:cNvSpPr/>
          <p:nvPr/>
        </p:nvSpPr>
        <p:spPr>
          <a:xfrm>
            <a:off x="10269857" y="3138053"/>
            <a:ext cx="228600" cy="228600"/>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custDataLst>
              <p:tags r:id="rId3"/>
            </p:custDataLst>
          </p:nvPr>
        </p:nvSpPr>
        <p:spPr>
          <a:xfrm>
            <a:off x="4161789" y="3612048"/>
            <a:ext cx="228600" cy="228600"/>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custDataLst>
              <p:tags r:id="rId4"/>
            </p:custDataLst>
          </p:nvPr>
        </p:nvSpPr>
        <p:spPr>
          <a:xfrm>
            <a:off x="7068185" y="3724443"/>
            <a:ext cx="228600" cy="228600"/>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3998595" y="1319530"/>
            <a:ext cx="4195445" cy="1377315"/>
          </a:xfrm>
          <a:prstGeom prst="ellipse">
            <a:avLst/>
          </a:prstGeom>
          <a:gradFill>
            <a:gsLst>
              <a:gs pos="25000">
                <a:srgbClr val="1876B5">
                  <a:alpha val="0"/>
                </a:srgbClr>
              </a:gs>
              <a:gs pos="100000">
                <a:srgbClr val="1876B5">
                  <a:alpha val="5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框 34"/>
          <p:cNvSpPr txBox="1"/>
          <p:nvPr>
            <p:custDataLst>
              <p:tags r:id="rId5"/>
            </p:custDataLst>
          </p:nvPr>
        </p:nvSpPr>
        <p:spPr>
          <a:xfrm>
            <a:off x="3095187" y="4214576"/>
            <a:ext cx="2247504" cy="460375"/>
          </a:xfrm>
          <a:prstGeom prst="rect">
            <a:avLst/>
          </a:prstGeom>
          <a:noFill/>
        </p:spPr>
        <p:txBody>
          <a:bodyPr wrap="square" rtlCol="0">
            <a:spAutoFit/>
          </a:bodyPr>
          <a:lstStyle/>
          <a:p>
            <a:pPr algn="ctr"/>
            <a:r>
              <a:rPr lang="zh-CN" altLang="en-US" sz="2400" dirty="0">
                <a:solidFill>
                  <a:schemeClr val="tx1"/>
                </a:solidFill>
              </a:rPr>
              <a:t>自动开料线</a:t>
            </a:r>
            <a:endParaRPr lang="zh-CN" altLang="en-US" sz="2400" dirty="0">
              <a:solidFill>
                <a:schemeClr val="tx1"/>
              </a:solidFill>
            </a:endParaRPr>
          </a:p>
        </p:txBody>
      </p:sp>
      <p:sp>
        <p:nvSpPr>
          <p:cNvPr id="36" name="文本框 35"/>
          <p:cNvSpPr txBox="1"/>
          <p:nvPr>
            <p:custDataLst>
              <p:tags r:id="rId6"/>
            </p:custDataLst>
          </p:nvPr>
        </p:nvSpPr>
        <p:spPr>
          <a:xfrm>
            <a:off x="2999105" y="4582795"/>
            <a:ext cx="2713990" cy="2047875"/>
          </a:xfrm>
          <a:prstGeom prst="rect">
            <a:avLst/>
          </a:prstGeom>
          <a:noFill/>
        </p:spPr>
        <p:txBody>
          <a:bodyPr wrap="square" rtlCol="0">
            <a:spAutoFit/>
          </a:bodyPr>
          <a:lstStyle/>
          <a:p>
            <a:pPr algn="l">
              <a:lnSpc>
                <a:spcPct val="130000"/>
              </a:lnSpc>
            </a:pPr>
            <a:r>
              <a:rPr lang="zh-CN" altLang="en-US" sz="1400" dirty="0">
                <a:solidFill>
                  <a:schemeClr val="tx1"/>
                </a:solidFill>
              </a:rPr>
              <a:t>自动开料机通过计算机控制系统控制切割刀具或锯片的运动，按照预设的尺寸和形状对板材等材料进行切割开料。操作人员只需在数控系统中输入所需的加工参数，如切割尺寸、形状、数量等，设备即可自动完成开料工作。</a:t>
            </a:r>
            <a:endParaRPr lang="zh-CN" altLang="en-US" sz="1400" dirty="0">
              <a:solidFill>
                <a:schemeClr val="tx1"/>
              </a:solidFill>
            </a:endParaRPr>
          </a:p>
        </p:txBody>
      </p:sp>
      <p:sp>
        <p:nvSpPr>
          <p:cNvPr id="39" name="文本框 38"/>
          <p:cNvSpPr txBox="1"/>
          <p:nvPr>
            <p:custDataLst>
              <p:tags r:id="rId7"/>
            </p:custDataLst>
          </p:nvPr>
        </p:nvSpPr>
        <p:spPr>
          <a:xfrm>
            <a:off x="5974715" y="4213860"/>
            <a:ext cx="2527300" cy="460375"/>
          </a:xfrm>
          <a:prstGeom prst="rect">
            <a:avLst/>
          </a:prstGeom>
          <a:noFill/>
        </p:spPr>
        <p:txBody>
          <a:bodyPr wrap="square" rtlCol="0">
            <a:spAutoFit/>
          </a:bodyPr>
          <a:lstStyle/>
          <a:p>
            <a:pPr algn="ctr"/>
            <a:r>
              <a:rPr lang="zh-CN" altLang="en-US" sz="2400" dirty="0">
                <a:solidFill>
                  <a:schemeClr val="tx1"/>
                </a:solidFill>
              </a:rPr>
              <a:t>立体铁芯卷绕线</a:t>
            </a:r>
            <a:endParaRPr lang="zh-CN" altLang="en-US" sz="2400" dirty="0">
              <a:solidFill>
                <a:schemeClr val="tx1"/>
              </a:solidFill>
            </a:endParaRPr>
          </a:p>
        </p:txBody>
      </p:sp>
      <p:sp>
        <p:nvSpPr>
          <p:cNvPr id="40" name="文本框 39"/>
          <p:cNvSpPr txBox="1"/>
          <p:nvPr>
            <p:custDataLst>
              <p:tags r:id="rId8"/>
            </p:custDataLst>
          </p:nvPr>
        </p:nvSpPr>
        <p:spPr>
          <a:xfrm>
            <a:off x="5786120" y="4582160"/>
            <a:ext cx="2769235" cy="2143760"/>
          </a:xfrm>
          <a:prstGeom prst="rect">
            <a:avLst/>
          </a:prstGeom>
          <a:noFill/>
        </p:spPr>
        <p:txBody>
          <a:bodyPr wrap="square" rtlCol="0">
            <a:noAutofit/>
          </a:bodyPr>
          <a:lstStyle/>
          <a:p>
            <a:pPr algn="l">
              <a:lnSpc>
                <a:spcPct val="130000"/>
              </a:lnSpc>
            </a:pPr>
            <a:r>
              <a:rPr lang="zh-CN" altLang="en-US" sz="1400" dirty="0">
                <a:solidFill>
                  <a:schemeClr val="tx1"/>
                </a:solidFill>
              </a:rPr>
              <a:t>通过将硅钢片等磁性材料带材按照特定的形状和方式连续卷绕，形成具有立体结构的铁芯。在卷绕过程中，设备会精确控制带材的张力、送料速度和卷绕角度等参数，以确保铁芯的紧密性和尺寸精度。</a:t>
            </a:r>
            <a:endParaRPr lang="zh-CN" altLang="en-US" sz="1400" dirty="0">
              <a:solidFill>
                <a:schemeClr val="tx1"/>
              </a:solidFill>
            </a:endParaRPr>
          </a:p>
        </p:txBody>
      </p:sp>
      <p:sp>
        <p:nvSpPr>
          <p:cNvPr id="42" name="文本框 41"/>
          <p:cNvSpPr txBox="1"/>
          <p:nvPr>
            <p:custDataLst>
              <p:tags r:id="rId9"/>
            </p:custDataLst>
          </p:nvPr>
        </p:nvSpPr>
        <p:spPr>
          <a:xfrm>
            <a:off x="9275453" y="3604084"/>
            <a:ext cx="2247504" cy="460375"/>
          </a:xfrm>
          <a:prstGeom prst="rect">
            <a:avLst/>
          </a:prstGeom>
          <a:noFill/>
        </p:spPr>
        <p:txBody>
          <a:bodyPr wrap="square" rtlCol="0">
            <a:spAutoFit/>
          </a:bodyPr>
          <a:lstStyle/>
          <a:p>
            <a:pPr algn="ctr"/>
            <a:r>
              <a:rPr lang="zh-CN" altLang="en-US" sz="2400" dirty="0">
                <a:solidFill>
                  <a:schemeClr val="tx1"/>
                </a:solidFill>
              </a:rPr>
              <a:t>卧式退火炉</a:t>
            </a:r>
            <a:endParaRPr lang="zh-CN" altLang="en-US" sz="2400" dirty="0">
              <a:solidFill>
                <a:schemeClr val="tx1"/>
              </a:solidFill>
            </a:endParaRPr>
          </a:p>
        </p:txBody>
      </p:sp>
      <p:sp>
        <p:nvSpPr>
          <p:cNvPr id="43" name="文本框 42"/>
          <p:cNvSpPr txBox="1"/>
          <p:nvPr>
            <p:custDataLst>
              <p:tags r:id="rId10"/>
            </p:custDataLst>
          </p:nvPr>
        </p:nvSpPr>
        <p:spPr>
          <a:xfrm>
            <a:off x="8598535" y="3982085"/>
            <a:ext cx="3490595" cy="2648585"/>
          </a:xfrm>
          <a:prstGeom prst="rect">
            <a:avLst/>
          </a:prstGeom>
          <a:noFill/>
        </p:spPr>
        <p:txBody>
          <a:bodyPr wrap="square" rtlCol="0">
            <a:noAutofit/>
          </a:bodyPr>
          <a:lstStyle/>
          <a:p>
            <a:pPr algn="l">
              <a:lnSpc>
                <a:spcPct val="130000"/>
              </a:lnSpc>
            </a:pPr>
            <a:r>
              <a:rPr lang="zh-CN" altLang="en-US" sz="1400" dirty="0">
                <a:solidFill>
                  <a:schemeClr val="tx1"/>
                </a:solidFill>
              </a:rPr>
              <a:t>卧式退火炉通过加热金属材料到一定温度，然后保持一段时间，再缓慢冷却，以改善金属材料的组织结构和性能。在加热过程中，金属原子获得足够的能量，开始活跃起来，晶格缺陷得到修复，内应力得以消除。保温阶段使金属材料内部组织均匀化，随后的缓慢冷却过程让金属材料的组织结构稳定下来，从而达到提高材料韧性、降低硬度、消除残余应力等目的。</a:t>
            </a:r>
            <a:endParaRPr lang="zh-CN" altLang="en-US" sz="1400" dirty="0">
              <a:solidFill>
                <a:schemeClr val="tx1"/>
              </a:solidFill>
            </a:endParaRPr>
          </a:p>
        </p:txBody>
      </p:sp>
      <p:cxnSp>
        <p:nvCxnSpPr>
          <p:cNvPr id="6" name="直接连接符 5"/>
          <p:cNvCxnSpPr/>
          <p:nvPr>
            <p:custDataLst>
              <p:tags r:id="rId11"/>
            </p:custDataLst>
          </p:nvPr>
        </p:nvCxnSpPr>
        <p:spPr>
          <a:xfrm>
            <a:off x="2920364" y="3612021"/>
            <a:ext cx="0" cy="2512581"/>
          </a:xfrm>
          <a:prstGeom prst="line">
            <a:avLst/>
          </a:prstGeom>
          <a:ln>
            <a:gradFill flip="none" rotWithShape="1">
              <a:gsLst>
                <a:gs pos="0">
                  <a:srgbClr val="1876B5"/>
                </a:gs>
                <a:gs pos="100000">
                  <a:srgbClr val="1876B5">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p:custDataLst>
              <p:tags r:id="rId12"/>
            </p:custDataLst>
          </p:nvPr>
        </p:nvCxnSpPr>
        <p:spPr>
          <a:xfrm>
            <a:off x="5704840" y="3890900"/>
            <a:ext cx="0" cy="2512581"/>
          </a:xfrm>
          <a:prstGeom prst="line">
            <a:avLst/>
          </a:prstGeom>
          <a:ln>
            <a:gradFill flip="none" rotWithShape="1">
              <a:gsLst>
                <a:gs pos="0">
                  <a:srgbClr val="1876B5"/>
                </a:gs>
                <a:gs pos="100000">
                  <a:srgbClr val="1876B5">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custDataLst>
              <p:tags r:id="rId13"/>
            </p:custDataLst>
          </p:nvPr>
        </p:nvCxnSpPr>
        <p:spPr>
          <a:xfrm>
            <a:off x="8526050" y="3724416"/>
            <a:ext cx="0" cy="2512581"/>
          </a:xfrm>
          <a:prstGeom prst="line">
            <a:avLst/>
          </a:prstGeom>
          <a:ln>
            <a:gradFill flip="none" rotWithShape="1">
              <a:gsLst>
                <a:gs pos="0">
                  <a:srgbClr val="1876B5"/>
                </a:gs>
                <a:gs pos="100000">
                  <a:srgbClr val="1876B5">
                    <a:alpha val="0"/>
                  </a:srgbClr>
                </a:gs>
              </a:gsLst>
              <a:lin ang="5400000" scaled="1"/>
              <a:tileRect/>
            </a:gradFill>
          </a:ln>
        </p:spPr>
        <p:style>
          <a:lnRef idx="1">
            <a:schemeClr val="accent1"/>
          </a:lnRef>
          <a:fillRef idx="0">
            <a:schemeClr val="accent1"/>
          </a:fillRef>
          <a:effectRef idx="0">
            <a:schemeClr val="accent1"/>
          </a:effectRef>
          <a:fontRef idx="minor">
            <a:schemeClr val="tx1"/>
          </a:fontRef>
        </p:style>
      </p:cxnSp>
      <p:pic>
        <p:nvPicPr>
          <p:cNvPr id="48" name="图形 47"/>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tretch>
            <a:fillRect/>
          </a:stretch>
        </p:blipFill>
        <p:spPr>
          <a:xfrm>
            <a:off x="4969604" y="1769473"/>
            <a:ext cx="926833" cy="926833"/>
          </a:xfrm>
          <a:prstGeom prst="rect">
            <a:avLst/>
          </a:prstGeom>
        </p:spPr>
      </p:pic>
      <p:pic>
        <p:nvPicPr>
          <p:cNvPr id="51" name="图形 50"/>
          <p:cNvPicPr>
            <a:picLocks noChangeAspect="1"/>
          </p:cNvPicPr>
          <p:nvPr/>
        </p:nvPicPr>
        <p:blipFill>
          <a:blip r:embed="rId16">
            <a:extLst>
              <a:ext uri="{28A0092B-C50C-407E-A947-70E740481C1C}">
                <a14:useLocalDpi xmlns:a14="http://schemas.microsoft.com/office/drawing/2010/main" val="0"/>
              </a:ext>
              <a:ext uri="{96DAC541-7B7A-43D3-8B79-37D633B846F1}">
                <asvg:svgBlip xmlns:asvg="http://schemas.microsoft.com/office/drawing/2016/SVG/main" r:embed="rId17"/>
              </a:ext>
            </a:extLst>
          </a:blip>
          <a:stretch>
            <a:fillRect/>
          </a:stretch>
        </p:blipFill>
        <p:spPr>
          <a:xfrm>
            <a:off x="6295564" y="1769473"/>
            <a:ext cx="926832" cy="92683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26"/>
          <p:cNvSpPr txBox="1"/>
          <p:nvPr/>
        </p:nvSpPr>
        <p:spPr>
          <a:xfrm>
            <a:off x="2115479" y="100340"/>
            <a:ext cx="3103040" cy="521970"/>
          </a:xfrm>
          <a:prstGeom prst="rect">
            <a:avLst/>
          </a:prstGeom>
          <a:noFill/>
        </p:spPr>
        <p:txBody>
          <a:bodyPr wrap="square" rtlCol="0">
            <a:spAutoFit/>
          </a:bodyPr>
          <a:lstStyle/>
          <a:p>
            <a:r>
              <a:rPr lang="zh-CN" altLang="en-US" sz="2800" dirty="0">
                <a:solidFill>
                  <a:srgbClr val="1876B5"/>
                </a:solidFill>
              </a:rPr>
              <a:t>工艺</a:t>
            </a:r>
            <a:r>
              <a:rPr lang="zh-CN" altLang="en-US" sz="2800" dirty="0">
                <a:solidFill>
                  <a:srgbClr val="1876B5"/>
                </a:solidFill>
              </a:rPr>
              <a:t>流程</a:t>
            </a:r>
            <a:endParaRPr lang="zh-CN" altLang="en-US" sz="2800" dirty="0">
              <a:solidFill>
                <a:srgbClr val="1876B5"/>
              </a:solidFill>
            </a:endParaRPr>
          </a:p>
        </p:txBody>
      </p:sp>
      <p:sp>
        <p:nvSpPr>
          <p:cNvPr id="33" name="文本框 32"/>
          <p:cNvSpPr txBox="1"/>
          <p:nvPr/>
        </p:nvSpPr>
        <p:spPr>
          <a:xfrm>
            <a:off x="495480" y="100340"/>
            <a:ext cx="714807" cy="521970"/>
          </a:xfrm>
          <a:prstGeom prst="rect">
            <a:avLst/>
          </a:prstGeom>
          <a:noFill/>
        </p:spPr>
        <p:txBody>
          <a:bodyPr wrap="square" rtlCol="0">
            <a:spAutoFit/>
          </a:bodyPr>
          <a:lstStyle/>
          <a:p>
            <a:pPr algn="ctr"/>
            <a:r>
              <a:rPr lang="en-US" altLang="zh-CN" sz="2800" dirty="0">
                <a:solidFill>
                  <a:schemeClr val="bg1"/>
                </a:solidFill>
              </a:rPr>
              <a:t>04</a:t>
            </a:r>
            <a:endParaRPr lang="zh-CN" altLang="en-US" sz="2800" dirty="0">
              <a:solidFill>
                <a:schemeClr val="bg1"/>
              </a:solidFill>
            </a:endParaRPr>
          </a:p>
        </p:txBody>
      </p:sp>
      <p:sp>
        <p:nvSpPr>
          <p:cNvPr id="2" name="矩形 1"/>
          <p:cNvSpPr/>
          <p:nvPr/>
        </p:nvSpPr>
        <p:spPr>
          <a:xfrm>
            <a:off x="495935" y="1174115"/>
            <a:ext cx="11170920" cy="135763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任意多边形: 形状 7"/>
          <p:cNvSpPr/>
          <p:nvPr/>
        </p:nvSpPr>
        <p:spPr>
          <a:xfrm flipH="1">
            <a:off x="495809" y="1183420"/>
            <a:ext cx="1640966" cy="1357313"/>
          </a:xfrm>
          <a:custGeom>
            <a:avLst/>
            <a:gdLst>
              <a:gd name="connsiteX0" fmla="*/ 1806778 w 1806778"/>
              <a:gd name="connsiteY0" fmla="*/ 0 h 723900"/>
              <a:gd name="connsiteX1" fmla="*/ 816178 w 1806778"/>
              <a:gd name="connsiteY1" fmla="*/ 0 h 723900"/>
              <a:gd name="connsiteX2" fmla="*/ 568528 w 1806778"/>
              <a:gd name="connsiteY2" fmla="*/ 0 h 723900"/>
              <a:gd name="connsiteX3" fmla="*/ 0 w 1806778"/>
              <a:gd name="connsiteY3" fmla="*/ 0 h 723900"/>
              <a:gd name="connsiteX4" fmla="*/ 8173 w 1806778"/>
              <a:gd name="connsiteY4" fmla="*/ 10212 h 723900"/>
              <a:gd name="connsiteX5" fmla="*/ 150405 w 1806778"/>
              <a:gd name="connsiteY5" fmla="*/ 211846 h 723900"/>
              <a:gd name="connsiteX6" fmla="*/ 239263 w 1806778"/>
              <a:gd name="connsiteY6" fmla="*/ 620490 h 723900"/>
              <a:gd name="connsiteX7" fmla="*/ 292100 w 1806778"/>
              <a:gd name="connsiteY7" fmla="*/ 696209 h 723900"/>
              <a:gd name="connsiteX8" fmla="*/ 317513 w 1806778"/>
              <a:gd name="connsiteY8" fmla="*/ 723900 h 723900"/>
              <a:gd name="connsiteX9" fmla="*/ 568528 w 1806778"/>
              <a:gd name="connsiteY9" fmla="*/ 723900 h 723900"/>
              <a:gd name="connsiteX10" fmla="*/ 816178 w 1806778"/>
              <a:gd name="connsiteY10" fmla="*/ 723900 h 723900"/>
              <a:gd name="connsiteX11" fmla="*/ 1806778 w 1806778"/>
              <a:gd name="connsiteY11" fmla="*/ 7239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6778" h="723900">
                <a:moveTo>
                  <a:pt x="1806778" y="0"/>
                </a:moveTo>
                <a:lnTo>
                  <a:pt x="816178" y="0"/>
                </a:lnTo>
                <a:lnTo>
                  <a:pt x="568528" y="0"/>
                </a:lnTo>
                <a:lnTo>
                  <a:pt x="0" y="0"/>
                </a:lnTo>
                <a:lnTo>
                  <a:pt x="8173" y="10212"/>
                </a:lnTo>
                <a:cubicBezTo>
                  <a:pt x="64261" y="79100"/>
                  <a:pt x="128794" y="152389"/>
                  <a:pt x="150405" y="211846"/>
                </a:cubicBezTo>
                <a:cubicBezTo>
                  <a:pt x="199801" y="347747"/>
                  <a:pt x="179107" y="514315"/>
                  <a:pt x="239263" y="620490"/>
                </a:cubicBezTo>
                <a:cubicBezTo>
                  <a:pt x="254302" y="647033"/>
                  <a:pt x="272136" y="672464"/>
                  <a:pt x="292100" y="696209"/>
                </a:cubicBezTo>
                <a:lnTo>
                  <a:pt x="317513" y="723900"/>
                </a:lnTo>
                <a:lnTo>
                  <a:pt x="568528" y="723900"/>
                </a:lnTo>
                <a:lnTo>
                  <a:pt x="816178" y="723900"/>
                </a:lnTo>
                <a:lnTo>
                  <a:pt x="1806778" y="723900"/>
                </a:lnTo>
                <a:close/>
              </a:path>
            </a:pathLst>
          </a:cu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
        <p:nvSpPr>
          <p:cNvPr id="9" name="文本框 8"/>
          <p:cNvSpPr txBox="1"/>
          <p:nvPr/>
        </p:nvSpPr>
        <p:spPr>
          <a:xfrm>
            <a:off x="2905417" y="1514887"/>
            <a:ext cx="7811311" cy="810260"/>
          </a:xfrm>
          <a:prstGeom prst="rect">
            <a:avLst/>
          </a:prstGeom>
          <a:noFill/>
        </p:spPr>
        <p:txBody>
          <a:bodyPr wrap="square" rtlCol="0">
            <a:spAutoFit/>
          </a:bodyPr>
          <a:lstStyle/>
          <a:p>
            <a:pPr algn="ctr">
              <a:lnSpc>
                <a:spcPct val="130000"/>
              </a:lnSpc>
            </a:pPr>
            <a:r>
              <a:rPr lang="zh-CN" altLang="en-US" dirty="0">
                <a:solidFill>
                  <a:schemeClr val="tx1"/>
                </a:solidFill>
              </a:rPr>
              <a:t>制作流程：硅钢片</a:t>
            </a:r>
            <a:r>
              <a:rPr lang="en-US" altLang="zh-CN" dirty="0">
                <a:solidFill>
                  <a:schemeClr val="tx1"/>
                </a:solidFill>
              </a:rPr>
              <a:t>-</a:t>
            </a:r>
            <a:r>
              <a:rPr lang="zh-CN" altLang="en-US" dirty="0">
                <a:solidFill>
                  <a:schemeClr val="tx1"/>
                </a:solidFill>
              </a:rPr>
              <a:t>纵剪机剪裁</a:t>
            </a:r>
            <a:r>
              <a:rPr lang="en-US" altLang="zh-CN" dirty="0">
                <a:solidFill>
                  <a:schemeClr val="tx1"/>
                </a:solidFill>
              </a:rPr>
              <a:t>-</a:t>
            </a:r>
            <a:r>
              <a:rPr lang="zh-CN" altLang="en-US" dirty="0">
                <a:solidFill>
                  <a:schemeClr val="tx1"/>
                </a:solidFill>
              </a:rPr>
              <a:t>自动开料机开料</a:t>
            </a:r>
            <a:r>
              <a:rPr lang="en-US" altLang="zh-CN" dirty="0">
                <a:solidFill>
                  <a:schemeClr val="tx1"/>
                </a:solidFill>
              </a:rPr>
              <a:t>-</a:t>
            </a:r>
            <a:r>
              <a:rPr lang="zh-CN" altLang="en-US" dirty="0">
                <a:solidFill>
                  <a:schemeClr val="tx1"/>
                </a:solidFill>
              </a:rPr>
              <a:t>卷绕机卷绕</a:t>
            </a:r>
            <a:r>
              <a:rPr lang="en-US" altLang="zh-CN" dirty="0">
                <a:solidFill>
                  <a:schemeClr val="tx1"/>
                </a:solidFill>
              </a:rPr>
              <a:t>-</a:t>
            </a:r>
            <a:r>
              <a:rPr lang="zh-CN" altLang="en-US" dirty="0">
                <a:solidFill>
                  <a:schemeClr val="tx1"/>
                </a:solidFill>
              </a:rPr>
              <a:t>绑铜皮</a:t>
            </a:r>
            <a:r>
              <a:rPr lang="en-US" altLang="zh-CN" dirty="0">
                <a:solidFill>
                  <a:schemeClr val="tx1"/>
                </a:solidFill>
              </a:rPr>
              <a:t>-</a:t>
            </a:r>
            <a:r>
              <a:rPr lang="zh-CN" altLang="en-US" dirty="0">
                <a:solidFill>
                  <a:schemeClr val="tx1"/>
                </a:solidFill>
              </a:rPr>
              <a:t>拼装</a:t>
            </a:r>
            <a:r>
              <a:rPr lang="en-US" altLang="zh-CN" dirty="0">
                <a:solidFill>
                  <a:schemeClr val="tx1"/>
                </a:solidFill>
              </a:rPr>
              <a:t>-</a:t>
            </a:r>
            <a:r>
              <a:rPr lang="zh-CN" altLang="en-US" dirty="0">
                <a:solidFill>
                  <a:schemeClr val="tx1"/>
                </a:solidFill>
              </a:rPr>
              <a:t>进退火炉退火</a:t>
            </a:r>
            <a:r>
              <a:rPr lang="en-US" altLang="zh-CN" dirty="0">
                <a:solidFill>
                  <a:schemeClr val="tx1"/>
                </a:solidFill>
              </a:rPr>
              <a:t>-</a:t>
            </a:r>
            <a:r>
              <a:rPr lang="zh-CN" altLang="en-US" dirty="0">
                <a:solidFill>
                  <a:schemeClr val="tx1"/>
                </a:solidFill>
              </a:rPr>
              <a:t>刷胶</a:t>
            </a:r>
            <a:r>
              <a:rPr lang="en-US" altLang="zh-CN" dirty="0">
                <a:solidFill>
                  <a:schemeClr val="tx1"/>
                </a:solidFill>
              </a:rPr>
              <a:t>-</a:t>
            </a:r>
            <a:r>
              <a:rPr lang="zh-CN" altLang="en-US" dirty="0">
                <a:solidFill>
                  <a:schemeClr val="tx1"/>
                </a:solidFill>
              </a:rPr>
              <a:t>检验检测是否合格</a:t>
            </a:r>
            <a:r>
              <a:rPr lang="en-US" altLang="zh-CN" dirty="0">
                <a:solidFill>
                  <a:schemeClr val="tx1"/>
                </a:solidFill>
              </a:rPr>
              <a:t>-</a:t>
            </a:r>
            <a:r>
              <a:rPr lang="zh-CN" altLang="en-US" dirty="0">
                <a:solidFill>
                  <a:schemeClr val="tx1"/>
                </a:solidFill>
              </a:rPr>
              <a:t>成品</a:t>
            </a:r>
            <a:endParaRPr lang="zh-CN" altLang="en-US" dirty="0">
              <a:solidFill>
                <a:schemeClr val="tx1"/>
              </a:solidFill>
            </a:endParaRPr>
          </a:p>
        </p:txBody>
      </p:sp>
      <p:pic>
        <p:nvPicPr>
          <p:cNvPr id="10" name="图形 9"/>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24372" y="1480965"/>
            <a:ext cx="684753" cy="684753"/>
          </a:xfrm>
          <a:prstGeom prst="rect">
            <a:avLst/>
          </a:prstGeom>
        </p:spPr>
      </p:pic>
      <p:sp>
        <p:nvSpPr>
          <p:cNvPr id="18" name="矩形 17"/>
          <p:cNvSpPr/>
          <p:nvPr/>
        </p:nvSpPr>
        <p:spPr>
          <a:xfrm>
            <a:off x="495935" y="5086350"/>
            <a:ext cx="11170920" cy="135763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9" name="任意多边形: 形状 18"/>
          <p:cNvSpPr/>
          <p:nvPr>
            <p:custDataLst>
              <p:tags r:id="rId3"/>
            </p:custDataLst>
          </p:nvPr>
        </p:nvSpPr>
        <p:spPr>
          <a:xfrm flipH="1">
            <a:off x="474219" y="5086311"/>
            <a:ext cx="1640966" cy="1357313"/>
          </a:xfrm>
          <a:custGeom>
            <a:avLst/>
            <a:gdLst>
              <a:gd name="connsiteX0" fmla="*/ 1806778 w 1806778"/>
              <a:gd name="connsiteY0" fmla="*/ 0 h 723900"/>
              <a:gd name="connsiteX1" fmla="*/ 816178 w 1806778"/>
              <a:gd name="connsiteY1" fmla="*/ 0 h 723900"/>
              <a:gd name="connsiteX2" fmla="*/ 568528 w 1806778"/>
              <a:gd name="connsiteY2" fmla="*/ 0 h 723900"/>
              <a:gd name="connsiteX3" fmla="*/ 0 w 1806778"/>
              <a:gd name="connsiteY3" fmla="*/ 0 h 723900"/>
              <a:gd name="connsiteX4" fmla="*/ 8173 w 1806778"/>
              <a:gd name="connsiteY4" fmla="*/ 10212 h 723900"/>
              <a:gd name="connsiteX5" fmla="*/ 150405 w 1806778"/>
              <a:gd name="connsiteY5" fmla="*/ 211846 h 723900"/>
              <a:gd name="connsiteX6" fmla="*/ 239263 w 1806778"/>
              <a:gd name="connsiteY6" fmla="*/ 620490 h 723900"/>
              <a:gd name="connsiteX7" fmla="*/ 292100 w 1806778"/>
              <a:gd name="connsiteY7" fmla="*/ 696209 h 723900"/>
              <a:gd name="connsiteX8" fmla="*/ 317513 w 1806778"/>
              <a:gd name="connsiteY8" fmla="*/ 723900 h 723900"/>
              <a:gd name="connsiteX9" fmla="*/ 568528 w 1806778"/>
              <a:gd name="connsiteY9" fmla="*/ 723900 h 723900"/>
              <a:gd name="connsiteX10" fmla="*/ 816178 w 1806778"/>
              <a:gd name="connsiteY10" fmla="*/ 723900 h 723900"/>
              <a:gd name="connsiteX11" fmla="*/ 1806778 w 1806778"/>
              <a:gd name="connsiteY11" fmla="*/ 723900 h 72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6778" h="723900">
                <a:moveTo>
                  <a:pt x="1806778" y="0"/>
                </a:moveTo>
                <a:lnTo>
                  <a:pt x="816178" y="0"/>
                </a:lnTo>
                <a:lnTo>
                  <a:pt x="568528" y="0"/>
                </a:lnTo>
                <a:lnTo>
                  <a:pt x="0" y="0"/>
                </a:lnTo>
                <a:lnTo>
                  <a:pt x="8173" y="10212"/>
                </a:lnTo>
                <a:cubicBezTo>
                  <a:pt x="64261" y="79100"/>
                  <a:pt x="128794" y="152389"/>
                  <a:pt x="150405" y="211846"/>
                </a:cubicBezTo>
                <a:cubicBezTo>
                  <a:pt x="199801" y="347747"/>
                  <a:pt x="179107" y="514315"/>
                  <a:pt x="239263" y="620490"/>
                </a:cubicBezTo>
                <a:cubicBezTo>
                  <a:pt x="254302" y="647033"/>
                  <a:pt x="272136" y="672464"/>
                  <a:pt x="292100" y="696209"/>
                </a:cubicBezTo>
                <a:lnTo>
                  <a:pt x="317513" y="723900"/>
                </a:lnTo>
                <a:lnTo>
                  <a:pt x="568528" y="723900"/>
                </a:lnTo>
                <a:lnTo>
                  <a:pt x="816178" y="723900"/>
                </a:lnTo>
                <a:lnTo>
                  <a:pt x="1806778" y="723900"/>
                </a:lnTo>
                <a:close/>
              </a:path>
            </a:pathLst>
          </a:cu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2400" b="0" i="0" u="none" strike="noStrike" kern="1200" cap="none" spc="0" normalizeH="0" baseline="0" noProof="0" dirty="0">
              <a:ln>
                <a:noFill/>
              </a:ln>
              <a:solidFill>
                <a:prstClr val="white"/>
              </a:solidFill>
              <a:effectLst/>
              <a:uLnTx/>
              <a:uFillTx/>
              <a:latin typeface="等线" panose="02010600030101010101" charset="-122"/>
              <a:ea typeface="等线" panose="02010600030101010101" charset="-122"/>
              <a:cs typeface="+mn-cs"/>
            </a:endParaRPr>
          </a:p>
        </p:txBody>
      </p:sp>
      <p:sp>
        <p:nvSpPr>
          <p:cNvPr id="20" name="文本框 19"/>
          <p:cNvSpPr txBox="1"/>
          <p:nvPr>
            <p:custDataLst>
              <p:tags r:id="rId4"/>
            </p:custDataLst>
          </p:nvPr>
        </p:nvSpPr>
        <p:spPr>
          <a:xfrm>
            <a:off x="2904147" y="5271728"/>
            <a:ext cx="7811311" cy="450850"/>
          </a:xfrm>
          <a:prstGeom prst="rect">
            <a:avLst/>
          </a:prstGeom>
          <a:noFill/>
        </p:spPr>
        <p:txBody>
          <a:bodyPr wrap="square" rtlCol="0">
            <a:spAutoFit/>
          </a:bodyPr>
          <a:lstStyle/>
          <a:p>
            <a:pPr>
              <a:lnSpc>
                <a:spcPct val="130000"/>
              </a:lnSpc>
            </a:pPr>
            <a:r>
              <a:rPr lang="zh-CN" altLang="en-US" dirty="0">
                <a:solidFill>
                  <a:schemeClr val="tx1"/>
                </a:solidFill>
                <a:latin typeface="+mn-ea"/>
                <a:cs typeface="+mn-ea"/>
              </a:rPr>
              <a:t>月产能：</a:t>
            </a:r>
            <a:r>
              <a:rPr lang="en-US" altLang="zh-CN" dirty="0">
                <a:solidFill>
                  <a:schemeClr val="tx1"/>
                </a:solidFill>
                <a:latin typeface="+mn-ea"/>
                <a:cs typeface="+mn-ea"/>
              </a:rPr>
              <a:t>360</a:t>
            </a:r>
            <a:r>
              <a:rPr lang="zh-CN" altLang="en-US" dirty="0">
                <a:solidFill>
                  <a:schemeClr val="tx1"/>
                </a:solidFill>
                <a:latin typeface="+mn-ea"/>
                <a:cs typeface="+mn-ea"/>
              </a:rPr>
              <a:t>台</a:t>
            </a:r>
            <a:endParaRPr lang="zh-CN" altLang="en-US" dirty="0">
              <a:solidFill>
                <a:schemeClr val="tx1"/>
              </a:solidFill>
              <a:latin typeface="+mn-ea"/>
              <a:cs typeface="+mn-ea"/>
            </a:endParaRPr>
          </a:p>
        </p:txBody>
      </p:sp>
      <p:pic>
        <p:nvPicPr>
          <p:cNvPr id="21" name="图形 20"/>
          <p:cNvPicPr>
            <a:picLocks noChangeAspect="1"/>
          </p:cNvPicPr>
          <p:nvPr>
            <p:custDataLst>
              <p:tags r:id="rId5"/>
            </p:custDataLst>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824372" y="5338136"/>
            <a:ext cx="684753" cy="684753"/>
          </a:xfrm>
          <a:prstGeom prst="rect">
            <a:avLst/>
          </a:prstGeom>
        </p:spPr>
      </p:pic>
      <p:sp>
        <p:nvSpPr>
          <p:cNvPr id="3" name="文本框 2"/>
          <p:cNvSpPr txBox="1"/>
          <p:nvPr>
            <p:custDataLst>
              <p:tags r:id="rId6"/>
            </p:custDataLst>
          </p:nvPr>
        </p:nvSpPr>
        <p:spPr>
          <a:xfrm>
            <a:off x="2904782" y="5789162"/>
            <a:ext cx="7811311" cy="450850"/>
          </a:xfrm>
          <a:prstGeom prst="rect">
            <a:avLst/>
          </a:prstGeom>
          <a:noFill/>
        </p:spPr>
        <p:txBody>
          <a:bodyPr wrap="square" rtlCol="0">
            <a:spAutoFit/>
          </a:bodyPr>
          <a:p>
            <a:pPr>
              <a:lnSpc>
                <a:spcPct val="130000"/>
              </a:lnSpc>
            </a:pPr>
            <a:r>
              <a:rPr lang="zh-CN" altLang="en-US" dirty="0">
                <a:solidFill>
                  <a:schemeClr val="tx1"/>
                </a:solidFill>
              </a:rPr>
              <a:t>认证情况：已通过</a:t>
            </a:r>
            <a:r>
              <a:rPr lang="en-US" altLang="zh-CN" dirty="0">
                <a:solidFill>
                  <a:schemeClr val="tx1"/>
                </a:solidFill>
              </a:rPr>
              <a:t>ISO9001</a:t>
            </a:r>
            <a:r>
              <a:rPr lang="zh-CN" altLang="en-US" dirty="0">
                <a:solidFill>
                  <a:schemeClr val="tx1"/>
                </a:solidFill>
              </a:rPr>
              <a:t>质量管理体系认证</a:t>
            </a:r>
            <a:endParaRPr lang="zh-CN" altLang="en-US" dirty="0">
              <a:solidFill>
                <a:schemeClr val="tx1"/>
              </a:solidFill>
            </a:endParaRPr>
          </a:p>
        </p:txBody>
      </p:sp>
      <p:pic>
        <p:nvPicPr>
          <p:cNvPr id="4" name="图片 3" descr="0715d759049350255a620470a77d33a"/>
          <p:cNvPicPr>
            <a:picLocks noChangeAspect="1"/>
          </p:cNvPicPr>
          <p:nvPr/>
        </p:nvPicPr>
        <p:blipFill>
          <a:blip r:embed="rId7"/>
          <a:stretch>
            <a:fillRect/>
          </a:stretch>
        </p:blipFill>
        <p:spPr>
          <a:xfrm>
            <a:off x="495300" y="2794000"/>
            <a:ext cx="1625600" cy="2064385"/>
          </a:xfrm>
          <a:prstGeom prst="rect">
            <a:avLst/>
          </a:prstGeom>
        </p:spPr>
      </p:pic>
      <p:pic>
        <p:nvPicPr>
          <p:cNvPr id="6" name="图片 5" descr="69ed9385f2fb7aed225c6381c648286"/>
          <p:cNvPicPr>
            <a:picLocks noChangeAspect="1"/>
          </p:cNvPicPr>
          <p:nvPr/>
        </p:nvPicPr>
        <p:blipFill>
          <a:blip r:embed="rId8"/>
          <a:stretch>
            <a:fillRect/>
          </a:stretch>
        </p:blipFill>
        <p:spPr>
          <a:xfrm>
            <a:off x="3593465" y="2794000"/>
            <a:ext cx="1627505" cy="2073275"/>
          </a:xfrm>
          <a:prstGeom prst="rect">
            <a:avLst/>
          </a:prstGeom>
        </p:spPr>
      </p:pic>
      <p:pic>
        <p:nvPicPr>
          <p:cNvPr id="13" name="图片 12" descr="dcd235ebe3bc8475e4836eb2509b0b2"/>
          <p:cNvPicPr>
            <a:picLocks noChangeAspect="1"/>
          </p:cNvPicPr>
          <p:nvPr/>
        </p:nvPicPr>
        <p:blipFill>
          <a:blip r:embed="rId9"/>
          <a:stretch>
            <a:fillRect/>
          </a:stretch>
        </p:blipFill>
        <p:spPr>
          <a:xfrm>
            <a:off x="6798945" y="2810510"/>
            <a:ext cx="1627505" cy="2063750"/>
          </a:xfrm>
          <a:prstGeom prst="rect">
            <a:avLst/>
          </a:prstGeom>
        </p:spPr>
      </p:pic>
      <p:sp>
        <p:nvSpPr>
          <p:cNvPr id="11" name="右箭头 10"/>
          <p:cNvSpPr/>
          <p:nvPr/>
        </p:nvSpPr>
        <p:spPr>
          <a:xfrm>
            <a:off x="2393315" y="3472180"/>
            <a:ext cx="937260" cy="525145"/>
          </a:xfrm>
          <a:prstGeom prst="rightArrow">
            <a:avLst/>
          </a:prstGeom>
        </p:spPr>
        <p:style>
          <a:lnRef idx="2">
            <a:schemeClr val="lt1"/>
          </a:lnRef>
          <a:fillRef idx="1">
            <a:schemeClr val="accent1"/>
          </a:fillRef>
          <a:effectRef idx="1">
            <a:schemeClr val="accent1"/>
          </a:effectRef>
          <a:fontRef idx="minor">
            <a:schemeClr val="lt1"/>
          </a:fontRef>
        </p:style>
        <p:txBody>
          <a:bodyPr rtlCol="0" anchor="ctr"/>
          <a:p>
            <a:pPr algn="ctr"/>
            <a:endParaRPr lang="zh-CN" altLang="en-US"/>
          </a:p>
        </p:txBody>
      </p:sp>
      <p:sp>
        <p:nvSpPr>
          <p:cNvPr id="14" name="右箭头 13"/>
          <p:cNvSpPr/>
          <p:nvPr/>
        </p:nvSpPr>
        <p:spPr>
          <a:xfrm>
            <a:off x="5537200" y="3463290"/>
            <a:ext cx="937260" cy="525145"/>
          </a:xfrm>
          <a:prstGeom prst="rightArrow">
            <a:avLst/>
          </a:prstGeom>
        </p:spPr>
        <p:style>
          <a:lnRef idx="2">
            <a:schemeClr val="lt1"/>
          </a:lnRef>
          <a:fillRef idx="1">
            <a:schemeClr val="accent1"/>
          </a:fillRef>
          <a:effectRef idx="1">
            <a:schemeClr val="accent1"/>
          </a:effectRef>
          <a:fontRef idx="minor">
            <a:schemeClr val="lt1"/>
          </a:fontRef>
        </p:style>
        <p:txBody>
          <a:bodyPr rtlCol="0" anchor="ctr"/>
          <a:p>
            <a:pPr algn="ctr"/>
            <a:endParaRPr lang="zh-CN" altLang="en-US"/>
          </a:p>
        </p:txBody>
      </p:sp>
      <p:sp>
        <p:nvSpPr>
          <p:cNvPr id="15" name="右箭头 14"/>
          <p:cNvSpPr/>
          <p:nvPr/>
        </p:nvSpPr>
        <p:spPr>
          <a:xfrm>
            <a:off x="8728075" y="3463290"/>
            <a:ext cx="908050" cy="525145"/>
          </a:xfrm>
          <a:prstGeom prst="rightArrow">
            <a:avLst/>
          </a:prstGeom>
        </p:spPr>
        <p:style>
          <a:lnRef idx="2">
            <a:schemeClr val="lt1"/>
          </a:lnRef>
          <a:fillRef idx="1">
            <a:schemeClr val="accent1"/>
          </a:fillRef>
          <a:effectRef idx="1">
            <a:schemeClr val="accent1"/>
          </a:effectRef>
          <a:fontRef idx="minor">
            <a:schemeClr val="lt1"/>
          </a:fontRef>
        </p:style>
        <p:txBody>
          <a:bodyPr rtlCol="0" anchor="ctr"/>
          <a:p>
            <a:pPr algn="ctr"/>
            <a:endParaRPr lang="zh-CN" altLang="en-US"/>
          </a:p>
        </p:txBody>
      </p:sp>
      <p:pic>
        <p:nvPicPr>
          <p:cNvPr id="5" name="图片 4" descr="5cafc085d1ca5f1c9324c4f846d2974"/>
          <p:cNvPicPr>
            <a:picLocks noChangeAspect="1"/>
          </p:cNvPicPr>
          <p:nvPr/>
        </p:nvPicPr>
        <p:blipFill>
          <a:blip r:embed="rId10"/>
          <a:stretch>
            <a:fillRect/>
          </a:stretch>
        </p:blipFill>
        <p:spPr>
          <a:xfrm>
            <a:off x="10004425" y="2812415"/>
            <a:ext cx="1662430" cy="206184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26"/>
          <p:cNvSpPr txBox="1"/>
          <p:nvPr/>
        </p:nvSpPr>
        <p:spPr>
          <a:xfrm>
            <a:off x="2115479" y="100340"/>
            <a:ext cx="3103040" cy="521970"/>
          </a:xfrm>
          <a:prstGeom prst="rect">
            <a:avLst/>
          </a:prstGeom>
          <a:noFill/>
        </p:spPr>
        <p:txBody>
          <a:bodyPr wrap="square" rtlCol="0">
            <a:spAutoFit/>
          </a:bodyPr>
          <a:lstStyle/>
          <a:p>
            <a:r>
              <a:rPr lang="zh-CN" altLang="en-US" sz="2800" dirty="0">
                <a:solidFill>
                  <a:srgbClr val="1876B5"/>
                </a:solidFill>
              </a:rPr>
              <a:t>质量</a:t>
            </a:r>
            <a:r>
              <a:rPr lang="zh-CN" altLang="en-US" sz="2800" dirty="0">
                <a:solidFill>
                  <a:srgbClr val="1876B5"/>
                </a:solidFill>
              </a:rPr>
              <a:t>把控</a:t>
            </a:r>
            <a:endParaRPr lang="zh-CN" altLang="en-US" sz="2800" dirty="0">
              <a:solidFill>
                <a:srgbClr val="1876B5"/>
              </a:solidFill>
            </a:endParaRPr>
          </a:p>
        </p:txBody>
      </p:sp>
      <p:sp>
        <p:nvSpPr>
          <p:cNvPr id="33" name="文本框 32"/>
          <p:cNvSpPr txBox="1"/>
          <p:nvPr/>
        </p:nvSpPr>
        <p:spPr>
          <a:xfrm>
            <a:off x="495480" y="100340"/>
            <a:ext cx="714807" cy="521970"/>
          </a:xfrm>
          <a:prstGeom prst="rect">
            <a:avLst/>
          </a:prstGeom>
          <a:noFill/>
        </p:spPr>
        <p:txBody>
          <a:bodyPr wrap="square" rtlCol="0">
            <a:spAutoFit/>
          </a:bodyPr>
          <a:lstStyle/>
          <a:p>
            <a:pPr algn="ctr"/>
            <a:r>
              <a:rPr lang="en-US" altLang="zh-CN" sz="2800" dirty="0">
                <a:solidFill>
                  <a:schemeClr val="bg1"/>
                </a:solidFill>
              </a:rPr>
              <a:t>05</a:t>
            </a:r>
            <a:endParaRPr lang="zh-CN" altLang="en-US" sz="2800" dirty="0">
              <a:solidFill>
                <a:schemeClr val="bg1"/>
              </a:solidFill>
            </a:endParaRPr>
          </a:p>
        </p:txBody>
      </p:sp>
      <p:sp>
        <p:nvSpPr>
          <p:cNvPr id="10" name="矩形 9"/>
          <p:cNvSpPr/>
          <p:nvPr>
            <p:custDataLst>
              <p:tags r:id="rId1"/>
            </p:custDataLst>
          </p:nvPr>
        </p:nvSpPr>
        <p:spPr>
          <a:xfrm>
            <a:off x="738188" y="1292641"/>
            <a:ext cx="5057775" cy="50926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5" name="文本框 14"/>
          <p:cNvSpPr txBox="1"/>
          <p:nvPr>
            <p:custDataLst>
              <p:tags r:id="rId2"/>
            </p:custDataLst>
          </p:nvPr>
        </p:nvSpPr>
        <p:spPr>
          <a:xfrm>
            <a:off x="866140" y="2196465"/>
            <a:ext cx="4721225" cy="3972560"/>
          </a:xfrm>
          <a:prstGeom prst="rect">
            <a:avLst/>
          </a:prstGeom>
          <a:noFill/>
        </p:spPr>
        <p:txBody>
          <a:bodyPr wrap="square" rtlCol="0">
            <a:noAutofit/>
          </a:bodyPr>
          <a:lstStyle/>
          <a:p>
            <a:pPr algn="ctr">
              <a:lnSpc>
                <a:spcPct val="130000"/>
              </a:lnSpc>
            </a:pPr>
            <a:endParaRPr lang="zh-CN" altLang="en-US" sz="1400" dirty="0">
              <a:solidFill>
                <a:schemeClr val="tx1">
                  <a:lumMod val="50000"/>
                  <a:lumOff val="50000"/>
                </a:schemeClr>
              </a:solidFill>
            </a:endParaRPr>
          </a:p>
          <a:p>
            <a:pPr algn="l">
              <a:lnSpc>
                <a:spcPct val="130000"/>
              </a:lnSpc>
            </a:pPr>
            <a:r>
              <a:rPr lang="zh-CN" altLang="en-US" sz="1400" dirty="0">
                <a:solidFill>
                  <a:schemeClr val="tx1"/>
                </a:solidFill>
              </a:rPr>
              <a:t>硅钢片选择：选用优质的硅钢片是确保三角立体卷铁芯质量的基础。要严格把控硅钢片的牌号、规格、磁感强度、铁损等参数，确保其符合产品设计要求。例如，高磁感低铁损的硅钢片能有效降低铁芯的能耗。</a:t>
            </a:r>
            <a:br>
              <a:rPr lang="zh-CN" altLang="en-US" sz="1400" dirty="0">
                <a:solidFill>
                  <a:schemeClr val="tx1"/>
                </a:solidFill>
              </a:rPr>
            </a:br>
            <a:endParaRPr lang="zh-CN" altLang="en-US" sz="1400" dirty="0">
              <a:solidFill>
                <a:schemeClr val="tx1"/>
              </a:solidFill>
            </a:endParaRPr>
          </a:p>
          <a:p>
            <a:pPr algn="l">
              <a:lnSpc>
                <a:spcPct val="130000"/>
              </a:lnSpc>
            </a:pPr>
            <a:r>
              <a:rPr lang="zh-CN" altLang="en-US" sz="1400" dirty="0">
                <a:solidFill>
                  <a:schemeClr val="tx1"/>
                </a:solidFill>
              </a:rPr>
              <a:t>辅助材料检验：对卷绕过程中使用的绝缘材料、粘结剂等辅助材料也要进行严格检验。确保绝缘材料的绝缘性能良好，粘结剂的粘结强度足够且耐高温、耐老化等</a:t>
            </a:r>
            <a:r>
              <a:rPr lang="zh-CN" altLang="en-US" sz="1400" dirty="0">
                <a:solidFill>
                  <a:schemeClr val="tx1">
                    <a:lumMod val="50000"/>
                    <a:lumOff val="50000"/>
                  </a:schemeClr>
                </a:solidFill>
              </a:rPr>
              <a:t>。</a:t>
            </a:r>
            <a:endParaRPr lang="zh-CN" altLang="en-US" sz="1400" dirty="0">
              <a:solidFill>
                <a:schemeClr val="tx1">
                  <a:lumMod val="50000"/>
                  <a:lumOff val="50000"/>
                </a:schemeClr>
              </a:solidFill>
            </a:endParaRPr>
          </a:p>
        </p:txBody>
      </p:sp>
      <p:sp>
        <p:nvSpPr>
          <p:cNvPr id="16" name="文本框 15"/>
          <p:cNvSpPr txBox="1"/>
          <p:nvPr>
            <p:custDataLst>
              <p:tags r:id="rId3"/>
            </p:custDataLst>
          </p:nvPr>
        </p:nvSpPr>
        <p:spPr>
          <a:xfrm>
            <a:off x="2115185" y="1841500"/>
            <a:ext cx="2794635" cy="460375"/>
          </a:xfrm>
          <a:prstGeom prst="rect">
            <a:avLst/>
          </a:prstGeom>
        </p:spPr>
        <p:style>
          <a:lnRef idx="2">
            <a:schemeClr val="accent1"/>
          </a:lnRef>
          <a:fillRef idx="0">
            <a:srgbClr val="FFFFFF"/>
          </a:fillRef>
          <a:effectRef idx="0">
            <a:srgbClr val="FFFFFF"/>
          </a:effectRef>
          <a:fontRef idx="minor">
            <a:schemeClr val="tx1"/>
          </a:fontRef>
        </p:style>
        <p:txBody>
          <a:bodyPr wrap="square" rtlCol="0">
            <a:spAutoFit/>
          </a:bodyPr>
          <a:lstStyle/>
          <a:p>
            <a:pPr algn="ctr"/>
            <a:r>
              <a:rPr lang="zh-CN" altLang="en-US" sz="2400" dirty="0">
                <a:solidFill>
                  <a:schemeClr val="tx1"/>
                </a:solidFill>
                <a:sym typeface="+mn-ea"/>
              </a:rPr>
              <a:t>原材料质量控制</a:t>
            </a:r>
            <a:endParaRPr lang="zh-CN" altLang="en-US" sz="2400" dirty="0">
              <a:solidFill>
                <a:schemeClr val="tx1"/>
              </a:solidFill>
              <a:sym typeface="+mn-ea"/>
            </a:endParaRPr>
          </a:p>
        </p:txBody>
      </p:sp>
      <p:sp>
        <p:nvSpPr>
          <p:cNvPr id="17" name="椭圆 16"/>
          <p:cNvSpPr/>
          <p:nvPr>
            <p:custDataLst>
              <p:tags r:id="rId4"/>
            </p:custDataLst>
          </p:nvPr>
        </p:nvSpPr>
        <p:spPr>
          <a:xfrm>
            <a:off x="1274058" y="1842896"/>
            <a:ext cx="367303" cy="367303"/>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sp>
        <p:nvSpPr>
          <p:cNvPr id="25" name="矩形 24"/>
          <p:cNvSpPr/>
          <p:nvPr>
            <p:custDataLst>
              <p:tags r:id="rId5"/>
            </p:custDataLst>
          </p:nvPr>
        </p:nvSpPr>
        <p:spPr>
          <a:xfrm>
            <a:off x="6318568" y="1286926"/>
            <a:ext cx="5057775" cy="50926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8" name="文本框 27"/>
          <p:cNvSpPr txBox="1"/>
          <p:nvPr>
            <p:custDataLst>
              <p:tags r:id="rId6"/>
            </p:custDataLst>
          </p:nvPr>
        </p:nvSpPr>
        <p:spPr>
          <a:xfrm>
            <a:off x="6490335" y="2465070"/>
            <a:ext cx="4714875" cy="3914775"/>
          </a:xfrm>
          <a:prstGeom prst="rect">
            <a:avLst/>
          </a:prstGeom>
          <a:noFill/>
        </p:spPr>
        <p:txBody>
          <a:bodyPr wrap="square" rtlCol="0">
            <a:noAutofit/>
          </a:bodyPr>
          <a:lstStyle/>
          <a:p>
            <a:pPr algn="l">
              <a:lnSpc>
                <a:spcPct val="130000"/>
              </a:lnSpc>
            </a:pPr>
            <a:r>
              <a:rPr lang="zh-CN" altLang="en-US" sz="1400" dirty="0">
                <a:solidFill>
                  <a:schemeClr val="tx1"/>
                </a:solidFill>
              </a:rPr>
              <a:t>开料精度控制：使用高精度的自动开料机对硅钢片进行开料，确保硅钢片的尺寸精度。开料尺寸偏差应控制在极小范围内，如 ±0.</a:t>
            </a:r>
            <a:r>
              <a:rPr lang="en-US" altLang="zh-CN" sz="1400" dirty="0">
                <a:solidFill>
                  <a:schemeClr val="tx1"/>
                </a:solidFill>
              </a:rPr>
              <a:t>2</a:t>
            </a:r>
            <a:r>
              <a:rPr lang="zh-CN" altLang="en-US" sz="1400" dirty="0">
                <a:solidFill>
                  <a:schemeClr val="tx1"/>
                </a:solidFill>
              </a:rPr>
              <a:t>mm，以保证卷绕后铁芯的紧密性和尺寸准确性。</a:t>
            </a:r>
            <a:endParaRPr lang="zh-CN" altLang="en-US" sz="1400" dirty="0">
              <a:solidFill>
                <a:schemeClr val="tx1"/>
              </a:solidFill>
            </a:endParaRPr>
          </a:p>
          <a:p>
            <a:pPr algn="l">
              <a:lnSpc>
                <a:spcPct val="130000"/>
              </a:lnSpc>
            </a:pPr>
            <a:r>
              <a:rPr lang="zh-CN" altLang="en-US" sz="1400" dirty="0">
                <a:solidFill>
                  <a:schemeClr val="tx1"/>
                </a:solidFill>
              </a:rPr>
              <a:t>卷绕工艺控制：卷绕是三角立体卷铁芯生产的关键环节。要控制卷绕张力，张力过大可能导致硅钢片变形，张力过小则会使铁芯卷绕不紧密。同时，卷绕速度也要适中，过快可能影响卷绕质量，过慢则会降低生产效率。</a:t>
            </a:r>
            <a:endParaRPr lang="zh-CN" altLang="en-US" sz="1400" dirty="0">
              <a:solidFill>
                <a:schemeClr val="tx1"/>
              </a:solidFill>
            </a:endParaRPr>
          </a:p>
          <a:p>
            <a:pPr algn="l">
              <a:lnSpc>
                <a:spcPct val="130000"/>
              </a:lnSpc>
            </a:pPr>
            <a:r>
              <a:rPr lang="zh-CN" altLang="en-US" sz="1400" dirty="0">
                <a:solidFill>
                  <a:schemeClr val="tx1"/>
                </a:solidFill>
              </a:rPr>
              <a:t>焊接质量控制：对于三角立体卷铁芯的焊接部位，要确保焊接牢固，无虚焊、漏焊等缺陷。焊接后需进行焊缝质量检测，如采用超声波探伤等方法检测焊缝内部缺陷。</a:t>
            </a:r>
            <a:endParaRPr lang="zh-CN" altLang="en-US" sz="1400" dirty="0">
              <a:solidFill>
                <a:schemeClr val="tx1"/>
              </a:solidFill>
            </a:endParaRPr>
          </a:p>
          <a:p>
            <a:pPr algn="l">
              <a:lnSpc>
                <a:spcPct val="130000"/>
              </a:lnSpc>
            </a:pPr>
            <a:r>
              <a:rPr lang="zh-CN" altLang="en-US" sz="1400" dirty="0">
                <a:solidFill>
                  <a:schemeClr val="tx1"/>
                </a:solidFill>
              </a:rPr>
              <a:t>退火处理控制：退火处理能改善硅钢片的组织结构和性能，降低铁芯的损耗。要严格控制退火温度、保温时间和冷却速度等参数，确保退火效果均匀一致。</a:t>
            </a:r>
            <a:endParaRPr lang="zh-CN" altLang="en-US" sz="1400" dirty="0">
              <a:solidFill>
                <a:schemeClr val="tx1"/>
              </a:solidFill>
            </a:endParaRPr>
          </a:p>
        </p:txBody>
      </p:sp>
      <p:sp>
        <p:nvSpPr>
          <p:cNvPr id="30" name="椭圆 29"/>
          <p:cNvSpPr/>
          <p:nvPr>
            <p:custDataLst>
              <p:tags r:id="rId7"/>
            </p:custDataLst>
          </p:nvPr>
        </p:nvSpPr>
        <p:spPr>
          <a:xfrm>
            <a:off x="6797288" y="1843531"/>
            <a:ext cx="367303" cy="367303"/>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2</a:t>
            </a:r>
            <a:endParaRPr lang="zh-CN" altLang="en-US" dirty="0"/>
          </a:p>
        </p:txBody>
      </p:sp>
      <p:sp>
        <p:nvSpPr>
          <p:cNvPr id="3" name="文本框 2"/>
          <p:cNvSpPr txBox="1"/>
          <p:nvPr>
            <p:custDataLst>
              <p:tags r:id="rId8"/>
            </p:custDataLst>
          </p:nvPr>
        </p:nvSpPr>
        <p:spPr>
          <a:xfrm>
            <a:off x="7745095" y="1842770"/>
            <a:ext cx="2794635" cy="460375"/>
          </a:xfrm>
          <a:prstGeom prst="rect">
            <a:avLst/>
          </a:prstGeom>
        </p:spPr>
        <p:style>
          <a:lnRef idx="2">
            <a:schemeClr val="accent1"/>
          </a:lnRef>
          <a:fillRef idx="0">
            <a:srgbClr val="FFFFFF"/>
          </a:fillRef>
          <a:effectRef idx="0">
            <a:srgbClr val="FFFFFF"/>
          </a:effectRef>
          <a:fontRef idx="minor">
            <a:schemeClr val="tx1"/>
          </a:fontRef>
        </p:style>
        <p:txBody>
          <a:bodyPr wrap="square" rtlCol="0">
            <a:spAutoFit/>
          </a:bodyPr>
          <a:p>
            <a:pPr algn="ctr"/>
            <a:r>
              <a:rPr lang="zh-CN" altLang="en-US" sz="2400" dirty="0">
                <a:solidFill>
                  <a:schemeClr val="tx1"/>
                </a:solidFill>
                <a:sym typeface="+mn-ea"/>
              </a:rPr>
              <a:t>生产加工过程控制</a:t>
            </a:r>
            <a:endParaRPr lang="zh-CN" altLang="en-US" sz="2400" dirty="0">
              <a:solidFill>
                <a:schemeClr val="tx1"/>
              </a:solidFill>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7" name="文本框 26"/>
          <p:cNvSpPr txBox="1"/>
          <p:nvPr/>
        </p:nvSpPr>
        <p:spPr>
          <a:xfrm>
            <a:off x="2115479" y="100340"/>
            <a:ext cx="3103040" cy="521970"/>
          </a:xfrm>
          <a:prstGeom prst="rect">
            <a:avLst/>
          </a:prstGeom>
          <a:noFill/>
        </p:spPr>
        <p:txBody>
          <a:bodyPr wrap="square" rtlCol="0">
            <a:spAutoFit/>
          </a:bodyPr>
          <a:p>
            <a:r>
              <a:rPr lang="zh-CN" altLang="en-US" sz="2800" dirty="0">
                <a:solidFill>
                  <a:srgbClr val="1876B5"/>
                </a:solidFill>
              </a:rPr>
              <a:t>质量</a:t>
            </a:r>
            <a:r>
              <a:rPr lang="zh-CN" altLang="en-US" sz="2800" dirty="0">
                <a:solidFill>
                  <a:srgbClr val="1876B5"/>
                </a:solidFill>
              </a:rPr>
              <a:t>把控</a:t>
            </a:r>
            <a:endParaRPr lang="zh-CN" altLang="en-US" sz="2800" dirty="0">
              <a:solidFill>
                <a:srgbClr val="1876B5"/>
              </a:solidFill>
            </a:endParaRPr>
          </a:p>
        </p:txBody>
      </p:sp>
      <p:sp>
        <p:nvSpPr>
          <p:cNvPr id="10" name="矩形 9"/>
          <p:cNvSpPr/>
          <p:nvPr>
            <p:custDataLst>
              <p:tags r:id="rId1"/>
            </p:custDataLst>
          </p:nvPr>
        </p:nvSpPr>
        <p:spPr>
          <a:xfrm>
            <a:off x="738188" y="1292641"/>
            <a:ext cx="5057775" cy="50926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25" name="矩形 24"/>
          <p:cNvSpPr/>
          <p:nvPr>
            <p:custDataLst>
              <p:tags r:id="rId2"/>
            </p:custDataLst>
          </p:nvPr>
        </p:nvSpPr>
        <p:spPr>
          <a:xfrm>
            <a:off x="6318885" y="1292860"/>
            <a:ext cx="5126990" cy="515112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p>
            <a:pPr algn="ctr"/>
            <a:endParaRPr lang="zh-CN" altLang="en-US"/>
          </a:p>
        </p:txBody>
      </p:sp>
      <p:sp>
        <p:nvSpPr>
          <p:cNvPr id="17" name="椭圆 16"/>
          <p:cNvSpPr/>
          <p:nvPr>
            <p:custDataLst>
              <p:tags r:id="rId3"/>
            </p:custDataLst>
          </p:nvPr>
        </p:nvSpPr>
        <p:spPr>
          <a:xfrm>
            <a:off x="1352163" y="1797811"/>
            <a:ext cx="367303" cy="367303"/>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3</a:t>
            </a:r>
            <a:endParaRPr lang="zh-CN" altLang="en-US" dirty="0"/>
          </a:p>
        </p:txBody>
      </p:sp>
      <p:sp>
        <p:nvSpPr>
          <p:cNvPr id="16" name="文本框 15"/>
          <p:cNvSpPr txBox="1"/>
          <p:nvPr>
            <p:custDataLst>
              <p:tags r:id="rId4"/>
            </p:custDataLst>
          </p:nvPr>
        </p:nvSpPr>
        <p:spPr>
          <a:xfrm>
            <a:off x="2115185" y="1796415"/>
            <a:ext cx="2794635" cy="460375"/>
          </a:xfrm>
          <a:prstGeom prst="rect">
            <a:avLst/>
          </a:prstGeom>
        </p:spPr>
        <p:style>
          <a:lnRef idx="2">
            <a:schemeClr val="accent1"/>
          </a:lnRef>
          <a:fillRef idx="0">
            <a:srgbClr val="FFFFFF"/>
          </a:fillRef>
          <a:effectRef idx="0">
            <a:srgbClr val="FFFFFF"/>
          </a:effectRef>
          <a:fontRef idx="minor">
            <a:schemeClr val="tx1"/>
          </a:fontRef>
        </p:style>
        <p:txBody>
          <a:bodyPr wrap="square" rtlCol="0">
            <a:spAutoFit/>
          </a:bodyPr>
          <a:p>
            <a:pPr algn="ctr"/>
            <a:r>
              <a:rPr lang="zh-CN" altLang="en-US" sz="2400" dirty="0">
                <a:solidFill>
                  <a:schemeClr val="tx1"/>
                </a:solidFill>
                <a:sym typeface="+mn-ea"/>
              </a:rPr>
              <a:t>质量检测与监控</a:t>
            </a:r>
            <a:endParaRPr lang="zh-CN" altLang="en-US" sz="2400" dirty="0">
              <a:solidFill>
                <a:schemeClr val="tx1"/>
              </a:solidFill>
              <a:sym typeface="+mn-ea"/>
            </a:endParaRPr>
          </a:p>
        </p:txBody>
      </p:sp>
      <p:sp>
        <p:nvSpPr>
          <p:cNvPr id="2" name="椭圆 1"/>
          <p:cNvSpPr/>
          <p:nvPr>
            <p:custDataLst>
              <p:tags r:id="rId5"/>
            </p:custDataLst>
          </p:nvPr>
        </p:nvSpPr>
        <p:spPr>
          <a:xfrm>
            <a:off x="6828403" y="1796541"/>
            <a:ext cx="367303" cy="367303"/>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4</a:t>
            </a:r>
            <a:endParaRPr lang="zh-CN" altLang="en-US" dirty="0"/>
          </a:p>
        </p:txBody>
      </p:sp>
      <p:sp>
        <p:nvSpPr>
          <p:cNvPr id="3" name="文本框 2"/>
          <p:cNvSpPr txBox="1"/>
          <p:nvPr>
            <p:custDataLst>
              <p:tags r:id="rId6"/>
            </p:custDataLst>
          </p:nvPr>
        </p:nvSpPr>
        <p:spPr>
          <a:xfrm>
            <a:off x="7620635" y="1796415"/>
            <a:ext cx="2794635" cy="460375"/>
          </a:xfrm>
          <a:prstGeom prst="rect">
            <a:avLst/>
          </a:prstGeom>
        </p:spPr>
        <p:style>
          <a:lnRef idx="2">
            <a:schemeClr val="accent1"/>
          </a:lnRef>
          <a:fillRef idx="0">
            <a:srgbClr val="FFFFFF"/>
          </a:fillRef>
          <a:effectRef idx="0">
            <a:srgbClr val="FFFFFF"/>
          </a:effectRef>
          <a:fontRef idx="minor">
            <a:schemeClr val="tx1"/>
          </a:fontRef>
        </p:style>
        <p:txBody>
          <a:bodyPr wrap="square" rtlCol="0">
            <a:spAutoFit/>
          </a:bodyPr>
          <a:p>
            <a:pPr algn="ctr"/>
            <a:r>
              <a:rPr lang="zh-CN" altLang="en-US" sz="2400" dirty="0">
                <a:solidFill>
                  <a:schemeClr val="tx1"/>
                </a:solidFill>
                <a:sym typeface="+mn-ea"/>
              </a:rPr>
              <a:t>包装与运输控制</a:t>
            </a:r>
            <a:endParaRPr lang="zh-CN" altLang="en-US" sz="2400" dirty="0">
              <a:solidFill>
                <a:schemeClr val="tx1"/>
              </a:solidFill>
              <a:sym typeface="+mn-ea"/>
            </a:endParaRPr>
          </a:p>
        </p:txBody>
      </p:sp>
      <p:sp>
        <p:nvSpPr>
          <p:cNvPr id="15" name="文本框 14"/>
          <p:cNvSpPr txBox="1"/>
          <p:nvPr>
            <p:custDataLst>
              <p:tags r:id="rId7"/>
            </p:custDataLst>
          </p:nvPr>
        </p:nvSpPr>
        <p:spPr>
          <a:xfrm>
            <a:off x="915670" y="2470785"/>
            <a:ext cx="4771390" cy="3972560"/>
          </a:xfrm>
          <a:prstGeom prst="rect">
            <a:avLst/>
          </a:prstGeom>
          <a:noFill/>
        </p:spPr>
        <p:txBody>
          <a:bodyPr wrap="square" rtlCol="0">
            <a:noAutofit/>
          </a:bodyPr>
          <a:p>
            <a:pPr algn="l">
              <a:lnSpc>
                <a:spcPct val="130000"/>
              </a:lnSpc>
            </a:pPr>
            <a:r>
              <a:rPr lang="zh-CN" altLang="en-US" sz="1400" dirty="0">
                <a:solidFill>
                  <a:schemeClr val="tx1"/>
                </a:solidFill>
              </a:rPr>
              <a:t>外观检查：对卷绕完成的三角立体卷铁芯进行外观检查，查看硅钢片表面是否有划伤、磕碰、氧化等缺陷，铁芯整体是否紧密、规整，有无变形、松动等问题。</a:t>
            </a:r>
            <a:endParaRPr lang="zh-CN" altLang="en-US" sz="1400" dirty="0">
              <a:solidFill>
                <a:schemeClr val="tx1"/>
              </a:solidFill>
            </a:endParaRPr>
          </a:p>
          <a:p>
            <a:pPr algn="l">
              <a:lnSpc>
                <a:spcPct val="130000"/>
              </a:lnSpc>
            </a:pPr>
            <a:r>
              <a:rPr lang="zh-CN" altLang="en-US" sz="1400" dirty="0">
                <a:solidFill>
                  <a:schemeClr val="tx1"/>
                </a:solidFill>
              </a:rPr>
              <a:t>尺寸测量：使用量具对铁芯的关键尺寸进行测量，如边长、对角线长度、高度等，确保尺寸偏差在允许范围内。</a:t>
            </a:r>
            <a:endParaRPr lang="zh-CN" altLang="en-US" sz="1400" dirty="0">
              <a:solidFill>
                <a:schemeClr val="tx1"/>
              </a:solidFill>
            </a:endParaRPr>
          </a:p>
          <a:p>
            <a:pPr algn="l">
              <a:lnSpc>
                <a:spcPct val="130000"/>
              </a:lnSpc>
            </a:pPr>
            <a:r>
              <a:rPr lang="zh-CN" altLang="en-US" sz="1400" dirty="0">
                <a:solidFill>
                  <a:schemeClr val="tx1"/>
                </a:solidFill>
              </a:rPr>
              <a:t>性能检测：通过专业的检测设备对铁芯的电磁性能进行检测，包括空载损耗、空载电流、负载损耗等指标，确保其符合相关标准和设计要求。</a:t>
            </a:r>
            <a:endParaRPr lang="zh-CN" altLang="en-US" sz="1400" dirty="0">
              <a:solidFill>
                <a:schemeClr val="tx1"/>
              </a:solidFill>
            </a:endParaRPr>
          </a:p>
          <a:p>
            <a:pPr algn="l">
              <a:lnSpc>
                <a:spcPct val="130000"/>
              </a:lnSpc>
            </a:pPr>
            <a:r>
              <a:rPr lang="zh-CN" altLang="en-US" sz="1400" dirty="0">
                <a:solidFill>
                  <a:schemeClr val="tx1"/>
                </a:solidFill>
              </a:rPr>
              <a:t>过程监控：在生产过程中，采用在线监测设备对关键工艺参数进行实时监控，如卷绕张力、焊接电流、退火温度等，及时发现并调整异常参数，确保生产过程稳定可控。</a:t>
            </a:r>
            <a:endParaRPr lang="zh-CN" altLang="en-US" sz="1400" dirty="0">
              <a:solidFill>
                <a:schemeClr val="tx1"/>
              </a:solidFill>
            </a:endParaRPr>
          </a:p>
        </p:txBody>
      </p:sp>
      <p:sp>
        <p:nvSpPr>
          <p:cNvPr id="4" name="文本框 3"/>
          <p:cNvSpPr txBox="1"/>
          <p:nvPr>
            <p:custDataLst>
              <p:tags r:id="rId8"/>
            </p:custDataLst>
          </p:nvPr>
        </p:nvSpPr>
        <p:spPr>
          <a:xfrm>
            <a:off x="6473190" y="2470150"/>
            <a:ext cx="4716145" cy="3517900"/>
          </a:xfrm>
          <a:prstGeom prst="rect">
            <a:avLst/>
          </a:prstGeom>
          <a:noFill/>
        </p:spPr>
        <p:txBody>
          <a:bodyPr wrap="square" rtlCol="0">
            <a:noAutofit/>
          </a:bodyPr>
          <a:p>
            <a:pPr algn="l">
              <a:lnSpc>
                <a:spcPct val="130000"/>
              </a:lnSpc>
            </a:pPr>
            <a:r>
              <a:rPr lang="zh-CN" altLang="en-US" sz="1400" dirty="0">
                <a:solidFill>
                  <a:schemeClr val="tx1"/>
                </a:solidFill>
              </a:rPr>
              <a:t>包装防护：采用合适的包装材料对硅钢三角立体卷铁芯进行包装，如防潮纸、塑料薄膜、木箱等，防止在运输和储存过程中受到碰撞、受潮、氧化等损害。</a:t>
            </a:r>
            <a:br>
              <a:rPr lang="zh-CN" altLang="en-US" sz="1400" dirty="0">
                <a:solidFill>
                  <a:schemeClr val="tx1"/>
                </a:solidFill>
              </a:rPr>
            </a:br>
            <a:br>
              <a:rPr lang="zh-CN" altLang="en-US" sz="1400" dirty="0">
                <a:solidFill>
                  <a:schemeClr val="tx1"/>
                </a:solidFill>
              </a:rPr>
            </a:br>
            <a:endParaRPr lang="zh-CN" altLang="en-US" sz="1400" dirty="0">
              <a:solidFill>
                <a:schemeClr val="tx1"/>
              </a:solidFill>
            </a:endParaRPr>
          </a:p>
          <a:p>
            <a:pPr algn="l">
              <a:lnSpc>
                <a:spcPct val="130000"/>
              </a:lnSpc>
            </a:pPr>
            <a:r>
              <a:rPr lang="zh-CN" altLang="en-US" sz="1400" dirty="0">
                <a:solidFill>
                  <a:schemeClr val="tx1"/>
                </a:solidFill>
              </a:rPr>
              <a:t>运输管理：选择合适的运输方式和运输工具，确保铁芯在运输过程中不受剧烈震动和冲击。对于长途运输或恶劣路况，要采取相应的加固措施。</a:t>
            </a:r>
            <a:endParaRPr lang="zh-CN" altLang="en-US" sz="1400" dirty="0">
              <a:solidFill>
                <a:schemeClr val="tx1"/>
              </a:solidFill>
            </a:endParaRPr>
          </a:p>
        </p:txBody>
      </p:sp>
      <p:sp>
        <p:nvSpPr>
          <p:cNvPr id="33" name="文本框 32"/>
          <p:cNvSpPr txBox="1"/>
          <p:nvPr/>
        </p:nvSpPr>
        <p:spPr>
          <a:xfrm>
            <a:off x="495480" y="100340"/>
            <a:ext cx="714807" cy="521970"/>
          </a:xfrm>
          <a:prstGeom prst="rect">
            <a:avLst/>
          </a:prstGeom>
          <a:noFill/>
        </p:spPr>
        <p:txBody>
          <a:bodyPr wrap="square" rtlCol="0">
            <a:spAutoFit/>
          </a:bodyPr>
          <a:p>
            <a:pPr algn="ctr"/>
            <a:r>
              <a:rPr lang="en-US" altLang="zh-CN" sz="2800" dirty="0">
                <a:solidFill>
                  <a:schemeClr val="bg1"/>
                </a:solidFill>
              </a:rPr>
              <a:t>05</a:t>
            </a:r>
            <a:endParaRPr lang="zh-CN" altLang="en-US" sz="2800" dirty="0">
              <a:solidFill>
                <a:schemeClr val="bg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6381750" y="1662845"/>
            <a:ext cx="5429250" cy="1106805"/>
          </a:xfrm>
          <a:prstGeom prst="rect">
            <a:avLst/>
          </a:prstGeom>
          <a:noFill/>
        </p:spPr>
        <p:txBody>
          <a:bodyPr wrap="square" rtlCol="0">
            <a:spAutoFit/>
          </a:bodyPr>
          <a:lstStyle/>
          <a:p>
            <a:pPr algn="ctr"/>
            <a:r>
              <a:rPr lang="zh-CN" altLang="en-US" sz="6600" dirty="0">
                <a:solidFill>
                  <a:schemeClr val="bg1"/>
                </a:solidFill>
              </a:rPr>
              <a:t>感谢</a:t>
            </a:r>
            <a:endParaRPr lang="zh-CN" altLang="en-US" sz="6600" dirty="0">
              <a:solidFill>
                <a:schemeClr val="bg1"/>
              </a:solidFill>
            </a:endParaRPr>
          </a:p>
        </p:txBody>
      </p:sp>
      <p:sp>
        <p:nvSpPr>
          <p:cNvPr id="10" name="文本框 9"/>
          <p:cNvSpPr txBox="1"/>
          <p:nvPr/>
        </p:nvSpPr>
        <p:spPr>
          <a:xfrm>
            <a:off x="6245860" y="490855"/>
            <a:ext cx="5374640" cy="941705"/>
          </a:xfrm>
          <a:prstGeom prst="rect">
            <a:avLst/>
          </a:prstGeom>
          <a:noFill/>
        </p:spPr>
        <p:txBody>
          <a:bodyPr wrap="square" rtlCol="0">
            <a:noAutofit/>
          </a:bodyPr>
          <a:lstStyle/>
          <a:p>
            <a:pPr algn="dist"/>
            <a:r>
              <a:rPr lang="en-US" altLang="zh-CN" sz="4400" dirty="0">
                <a:solidFill>
                  <a:schemeClr val="bg1">
                    <a:alpha val="50000"/>
                  </a:schemeClr>
                </a:solidFill>
                <a:latin typeface="+mj-ea"/>
                <a:ea typeface="+mj-ea"/>
              </a:rPr>
              <a:t>HENANRENHEDIANQI </a:t>
            </a:r>
            <a:endParaRPr lang="en-US" altLang="zh-CN" sz="4400" dirty="0">
              <a:solidFill>
                <a:schemeClr val="bg1">
                  <a:alpha val="50000"/>
                </a:schemeClr>
              </a:solidFill>
              <a:latin typeface="+mj-ea"/>
              <a:ea typeface="+mj-ea"/>
            </a:endParaRPr>
          </a:p>
        </p:txBody>
      </p:sp>
      <p:sp>
        <p:nvSpPr>
          <p:cNvPr id="11" name="文本框 10"/>
          <p:cNvSpPr txBox="1"/>
          <p:nvPr/>
        </p:nvSpPr>
        <p:spPr>
          <a:xfrm>
            <a:off x="6629400" y="2955404"/>
            <a:ext cx="5181600" cy="661078"/>
          </a:xfrm>
          <a:prstGeom prst="rect">
            <a:avLst/>
          </a:prstGeom>
          <a:noFill/>
        </p:spPr>
        <p:txBody>
          <a:bodyPr wrap="square" rtlCol="0">
            <a:spAutoFit/>
          </a:bodyPr>
          <a:lstStyle/>
          <a:p>
            <a:pPr algn="r">
              <a:lnSpc>
                <a:spcPct val="120000"/>
              </a:lnSpc>
            </a:pPr>
            <a:r>
              <a:rPr lang="en-US" altLang="zh-CN" sz="1050" dirty="0">
                <a:solidFill>
                  <a:schemeClr val="bg1">
                    <a:lumMod val="85000"/>
                  </a:schemeClr>
                </a:solidFill>
              </a:rPr>
              <a:t>Lorem ipsum dolor sit amet, consectetuer adipiscing elit. Maecenas porttitor </a:t>
            </a:r>
            <a:r>
              <a:rPr lang="en-US" altLang="zh-CN" sz="1050" dirty="0" err="1">
                <a:solidFill>
                  <a:schemeClr val="bg1">
                    <a:lumMod val="85000"/>
                  </a:schemeClr>
                </a:solidFill>
              </a:rPr>
              <a:t>congue</a:t>
            </a:r>
            <a:r>
              <a:rPr lang="en-US" altLang="zh-CN" sz="1050" dirty="0">
                <a:solidFill>
                  <a:schemeClr val="bg1">
                    <a:lumMod val="85000"/>
                  </a:schemeClr>
                </a:solidFill>
              </a:rPr>
              <a:t> </a:t>
            </a:r>
            <a:r>
              <a:rPr lang="en-US" altLang="zh-CN" sz="1050" dirty="0" err="1">
                <a:solidFill>
                  <a:schemeClr val="bg1">
                    <a:lumMod val="85000"/>
                  </a:schemeClr>
                </a:solidFill>
              </a:rPr>
              <a:t>massaFusce</a:t>
            </a:r>
            <a:r>
              <a:rPr lang="en-US" altLang="zh-CN" sz="1050" dirty="0">
                <a:solidFill>
                  <a:schemeClr val="bg1">
                    <a:lumMod val="85000"/>
                  </a:schemeClr>
                </a:solidFill>
              </a:rPr>
              <a:t> posuere, magna sed pulvinar ultricies, purus lectus malesuada libero, sit amet commodo magna eros </a:t>
            </a:r>
            <a:r>
              <a:rPr lang="en-US" altLang="zh-CN" sz="1050" dirty="0" err="1">
                <a:solidFill>
                  <a:schemeClr val="bg1">
                    <a:lumMod val="85000"/>
                  </a:schemeClr>
                </a:solidFill>
              </a:rPr>
              <a:t>quis</a:t>
            </a:r>
            <a:r>
              <a:rPr lang="en-US" altLang="zh-CN" sz="1050" dirty="0">
                <a:solidFill>
                  <a:schemeClr val="bg1">
                    <a:lumMod val="85000"/>
                  </a:schemeClr>
                </a:solidFill>
              </a:rPr>
              <a:t> </a:t>
            </a:r>
            <a:r>
              <a:rPr lang="en-US" altLang="zh-CN" sz="1050" dirty="0" err="1">
                <a:solidFill>
                  <a:schemeClr val="bg1">
                    <a:lumMod val="85000"/>
                  </a:schemeClr>
                </a:solidFill>
              </a:rPr>
              <a:t>urna</a:t>
            </a:r>
            <a:endParaRPr lang="en-US" altLang="zh-CN" sz="1050" dirty="0">
              <a:solidFill>
                <a:schemeClr val="bg1">
                  <a:lumMod val="85000"/>
                </a:schemeClr>
              </a:solidFill>
            </a:endParaRPr>
          </a:p>
        </p:txBody>
      </p:sp>
      <p:cxnSp>
        <p:nvCxnSpPr>
          <p:cNvPr id="13" name="直接连接符 12"/>
          <p:cNvCxnSpPr/>
          <p:nvPr/>
        </p:nvCxnSpPr>
        <p:spPr>
          <a:xfrm>
            <a:off x="6781800" y="2847041"/>
            <a:ext cx="48768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6781800" y="1586645"/>
            <a:ext cx="4876800" cy="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2" name="直接连接符 11"/>
          <p:cNvCxnSpPr/>
          <p:nvPr>
            <p:custDataLst>
              <p:tags r:id="rId1"/>
            </p:custDataLst>
          </p:nvPr>
        </p:nvCxnSpPr>
        <p:spPr>
          <a:xfrm flipH="1">
            <a:off x="4587331" y="1353886"/>
            <a:ext cx="1553027"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0" name="文本框 19"/>
          <p:cNvSpPr txBox="1"/>
          <p:nvPr>
            <p:custDataLst>
              <p:tags r:id="rId2"/>
            </p:custDataLst>
          </p:nvPr>
        </p:nvSpPr>
        <p:spPr>
          <a:xfrm>
            <a:off x="5434261" y="767156"/>
            <a:ext cx="3103040" cy="521970"/>
          </a:xfrm>
          <a:prstGeom prst="rect">
            <a:avLst/>
          </a:prstGeom>
          <a:noFill/>
        </p:spPr>
        <p:txBody>
          <a:bodyPr wrap="square" rtlCol="0">
            <a:spAutoFit/>
          </a:bodyPr>
          <a:lstStyle/>
          <a:p>
            <a:r>
              <a:rPr lang="zh-CN" altLang="en-US" sz="2800" dirty="0">
                <a:solidFill>
                  <a:schemeClr val="bg1"/>
                </a:solidFill>
              </a:rPr>
              <a:t>公司</a:t>
            </a:r>
            <a:r>
              <a:rPr lang="zh-CN" altLang="en-US" sz="2800" dirty="0">
                <a:solidFill>
                  <a:schemeClr val="bg1"/>
                </a:solidFill>
              </a:rPr>
              <a:t>简介</a:t>
            </a:r>
            <a:endParaRPr lang="zh-CN" altLang="en-US" sz="2800" dirty="0">
              <a:solidFill>
                <a:schemeClr val="bg1"/>
              </a:solidFill>
            </a:endParaRPr>
          </a:p>
        </p:txBody>
      </p:sp>
      <p:sp>
        <p:nvSpPr>
          <p:cNvPr id="21" name="文本框 20"/>
          <p:cNvSpPr txBox="1"/>
          <p:nvPr>
            <p:custDataLst>
              <p:tags r:id="rId3"/>
            </p:custDataLst>
          </p:nvPr>
        </p:nvSpPr>
        <p:spPr>
          <a:xfrm>
            <a:off x="4784723" y="767156"/>
            <a:ext cx="791666" cy="521970"/>
          </a:xfrm>
          <a:prstGeom prst="rect">
            <a:avLst/>
          </a:prstGeom>
          <a:noFill/>
        </p:spPr>
        <p:txBody>
          <a:bodyPr wrap="square" rtlCol="0">
            <a:spAutoFit/>
          </a:bodyPr>
          <a:lstStyle/>
          <a:p>
            <a:r>
              <a:rPr lang="en-US" altLang="zh-CN" sz="2800" dirty="0">
                <a:solidFill>
                  <a:schemeClr val="bg1"/>
                </a:solidFill>
              </a:rPr>
              <a:t>01</a:t>
            </a:r>
            <a:endParaRPr lang="zh-CN" altLang="en-US" sz="2800" dirty="0">
              <a:solidFill>
                <a:schemeClr val="bg1"/>
              </a:solidFill>
            </a:endParaRPr>
          </a:p>
        </p:txBody>
      </p:sp>
      <p:cxnSp>
        <p:nvCxnSpPr>
          <p:cNvPr id="47" name="直接连接符 46"/>
          <p:cNvCxnSpPr/>
          <p:nvPr>
            <p:custDataLst>
              <p:tags r:id="rId4"/>
            </p:custDataLst>
          </p:nvPr>
        </p:nvCxnSpPr>
        <p:spPr>
          <a:xfrm flipH="1">
            <a:off x="5265148" y="2659402"/>
            <a:ext cx="1751178"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48" name="文本框 47"/>
          <p:cNvSpPr txBox="1"/>
          <p:nvPr>
            <p:custDataLst>
              <p:tags r:id="rId5"/>
            </p:custDataLst>
          </p:nvPr>
        </p:nvSpPr>
        <p:spPr>
          <a:xfrm>
            <a:off x="6096869" y="2082832"/>
            <a:ext cx="3103040" cy="521970"/>
          </a:xfrm>
          <a:prstGeom prst="rect">
            <a:avLst/>
          </a:prstGeom>
          <a:noFill/>
        </p:spPr>
        <p:txBody>
          <a:bodyPr wrap="square" rtlCol="0">
            <a:spAutoFit/>
          </a:bodyPr>
          <a:lstStyle/>
          <a:p>
            <a:r>
              <a:rPr lang="zh-CN" altLang="en-US" sz="2800" dirty="0">
                <a:solidFill>
                  <a:schemeClr val="bg1"/>
                </a:solidFill>
              </a:rPr>
              <a:t>产品</a:t>
            </a:r>
            <a:r>
              <a:rPr lang="zh-CN" altLang="en-US" sz="2800" dirty="0">
                <a:solidFill>
                  <a:schemeClr val="bg1"/>
                </a:solidFill>
              </a:rPr>
              <a:t>介绍</a:t>
            </a:r>
            <a:endParaRPr lang="zh-CN" altLang="en-US" sz="2800" dirty="0">
              <a:solidFill>
                <a:schemeClr val="bg1"/>
              </a:solidFill>
            </a:endParaRPr>
          </a:p>
        </p:txBody>
      </p:sp>
      <p:sp>
        <p:nvSpPr>
          <p:cNvPr id="49" name="文本框 48"/>
          <p:cNvSpPr txBox="1"/>
          <p:nvPr>
            <p:custDataLst>
              <p:tags r:id="rId6"/>
            </p:custDataLst>
          </p:nvPr>
        </p:nvSpPr>
        <p:spPr>
          <a:xfrm>
            <a:off x="5447331" y="2082832"/>
            <a:ext cx="791666" cy="521970"/>
          </a:xfrm>
          <a:prstGeom prst="rect">
            <a:avLst/>
          </a:prstGeom>
          <a:noFill/>
        </p:spPr>
        <p:txBody>
          <a:bodyPr wrap="square" rtlCol="0">
            <a:spAutoFit/>
          </a:bodyPr>
          <a:lstStyle/>
          <a:p>
            <a:r>
              <a:rPr lang="en-US" altLang="zh-CN" sz="2800" dirty="0">
                <a:solidFill>
                  <a:schemeClr val="bg1"/>
                </a:solidFill>
              </a:rPr>
              <a:t>02</a:t>
            </a:r>
            <a:endParaRPr lang="zh-CN" altLang="en-US" sz="2800" dirty="0">
              <a:solidFill>
                <a:schemeClr val="bg1"/>
              </a:solidFill>
            </a:endParaRPr>
          </a:p>
        </p:txBody>
      </p:sp>
      <p:cxnSp>
        <p:nvCxnSpPr>
          <p:cNvPr id="51" name="直接连接符 50"/>
          <p:cNvCxnSpPr/>
          <p:nvPr>
            <p:custDataLst>
              <p:tags r:id="rId7"/>
            </p:custDataLst>
          </p:nvPr>
        </p:nvCxnSpPr>
        <p:spPr>
          <a:xfrm flipH="1">
            <a:off x="5912484" y="3954758"/>
            <a:ext cx="210173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52" name="文本框 51"/>
          <p:cNvSpPr txBox="1"/>
          <p:nvPr>
            <p:custDataLst>
              <p:tags r:id="rId8"/>
            </p:custDataLst>
          </p:nvPr>
        </p:nvSpPr>
        <p:spPr>
          <a:xfrm>
            <a:off x="7272557" y="4582148"/>
            <a:ext cx="3103040" cy="521970"/>
          </a:xfrm>
          <a:prstGeom prst="rect">
            <a:avLst/>
          </a:prstGeom>
          <a:noFill/>
        </p:spPr>
        <p:txBody>
          <a:bodyPr wrap="square" rtlCol="0">
            <a:spAutoFit/>
          </a:bodyPr>
          <a:lstStyle/>
          <a:p>
            <a:r>
              <a:rPr lang="zh-CN" altLang="en-US" sz="2800" dirty="0">
                <a:solidFill>
                  <a:schemeClr val="bg1"/>
                </a:solidFill>
              </a:rPr>
              <a:t>工艺</a:t>
            </a:r>
            <a:r>
              <a:rPr lang="zh-CN" altLang="en-US" sz="2800" dirty="0">
                <a:solidFill>
                  <a:schemeClr val="bg1"/>
                </a:solidFill>
              </a:rPr>
              <a:t>流程</a:t>
            </a:r>
            <a:endParaRPr lang="zh-CN" altLang="en-US" sz="2800" dirty="0">
              <a:solidFill>
                <a:schemeClr val="bg1"/>
              </a:solidFill>
            </a:endParaRPr>
          </a:p>
        </p:txBody>
      </p:sp>
      <p:sp>
        <p:nvSpPr>
          <p:cNvPr id="53" name="文本框 52"/>
          <p:cNvSpPr txBox="1"/>
          <p:nvPr>
            <p:custDataLst>
              <p:tags r:id="rId9"/>
            </p:custDataLst>
          </p:nvPr>
        </p:nvSpPr>
        <p:spPr>
          <a:xfrm>
            <a:off x="6096604" y="3398508"/>
            <a:ext cx="791666" cy="521970"/>
          </a:xfrm>
          <a:prstGeom prst="rect">
            <a:avLst/>
          </a:prstGeom>
          <a:noFill/>
        </p:spPr>
        <p:txBody>
          <a:bodyPr wrap="square" rtlCol="0">
            <a:spAutoFit/>
          </a:bodyPr>
          <a:lstStyle/>
          <a:p>
            <a:r>
              <a:rPr lang="en-US" altLang="zh-CN" sz="2800" dirty="0">
                <a:solidFill>
                  <a:schemeClr val="bg1"/>
                </a:solidFill>
              </a:rPr>
              <a:t>03</a:t>
            </a:r>
            <a:endParaRPr lang="zh-CN" altLang="en-US" sz="2800" dirty="0">
              <a:solidFill>
                <a:schemeClr val="bg1"/>
              </a:solidFill>
            </a:endParaRPr>
          </a:p>
        </p:txBody>
      </p:sp>
      <p:cxnSp>
        <p:nvCxnSpPr>
          <p:cNvPr id="55" name="直接连接符 54"/>
          <p:cNvCxnSpPr/>
          <p:nvPr>
            <p:custDataLst>
              <p:tags r:id="rId10"/>
            </p:custDataLst>
          </p:nvPr>
        </p:nvCxnSpPr>
        <p:spPr>
          <a:xfrm>
            <a:off x="4069262" y="5381560"/>
            <a:ext cx="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 name="文本框 1"/>
          <p:cNvSpPr txBox="1"/>
          <p:nvPr>
            <p:custDataLst>
              <p:tags r:id="rId11"/>
            </p:custDataLst>
          </p:nvPr>
        </p:nvSpPr>
        <p:spPr>
          <a:xfrm>
            <a:off x="6558249" y="4582148"/>
            <a:ext cx="791666" cy="521970"/>
          </a:xfrm>
          <a:prstGeom prst="rect">
            <a:avLst/>
          </a:prstGeom>
          <a:noFill/>
        </p:spPr>
        <p:txBody>
          <a:bodyPr wrap="square" rtlCol="0">
            <a:spAutoFit/>
          </a:bodyPr>
          <a:p>
            <a:r>
              <a:rPr lang="en-US" altLang="zh-CN" sz="2800" dirty="0">
                <a:solidFill>
                  <a:schemeClr val="bg1"/>
                </a:solidFill>
              </a:rPr>
              <a:t>04</a:t>
            </a:r>
            <a:endParaRPr lang="zh-CN" altLang="en-US" sz="2800" dirty="0">
              <a:solidFill>
                <a:schemeClr val="bg1"/>
              </a:solidFill>
            </a:endParaRPr>
          </a:p>
        </p:txBody>
      </p:sp>
      <p:sp>
        <p:nvSpPr>
          <p:cNvPr id="3" name="文本框 2"/>
          <p:cNvSpPr txBox="1"/>
          <p:nvPr>
            <p:custDataLst>
              <p:tags r:id="rId12"/>
            </p:custDataLst>
          </p:nvPr>
        </p:nvSpPr>
        <p:spPr>
          <a:xfrm>
            <a:off x="6809007" y="3376283"/>
            <a:ext cx="3103040" cy="521970"/>
          </a:xfrm>
          <a:prstGeom prst="rect">
            <a:avLst/>
          </a:prstGeom>
          <a:noFill/>
        </p:spPr>
        <p:txBody>
          <a:bodyPr wrap="square" rtlCol="0">
            <a:spAutoFit/>
          </a:bodyPr>
          <a:p>
            <a:r>
              <a:rPr lang="zh-CN" altLang="en-US" sz="2800" dirty="0">
                <a:solidFill>
                  <a:schemeClr val="bg1"/>
                </a:solidFill>
              </a:rPr>
              <a:t>主要</a:t>
            </a:r>
            <a:r>
              <a:rPr lang="zh-CN" altLang="en-US" sz="2800" dirty="0">
                <a:solidFill>
                  <a:schemeClr val="bg1"/>
                </a:solidFill>
              </a:rPr>
              <a:t>生产设备</a:t>
            </a:r>
            <a:endParaRPr lang="zh-CN" altLang="en-US" sz="2800" dirty="0">
              <a:solidFill>
                <a:schemeClr val="bg1"/>
              </a:solidFill>
            </a:endParaRPr>
          </a:p>
        </p:txBody>
      </p:sp>
      <p:sp>
        <p:nvSpPr>
          <p:cNvPr id="4" name="文本框 3"/>
          <p:cNvSpPr txBox="1"/>
          <p:nvPr>
            <p:custDataLst>
              <p:tags r:id="rId13"/>
            </p:custDataLst>
          </p:nvPr>
        </p:nvSpPr>
        <p:spPr>
          <a:xfrm>
            <a:off x="6975444" y="5645773"/>
            <a:ext cx="791666" cy="521970"/>
          </a:xfrm>
          <a:prstGeom prst="rect">
            <a:avLst/>
          </a:prstGeom>
          <a:noFill/>
        </p:spPr>
        <p:txBody>
          <a:bodyPr wrap="square" rtlCol="0">
            <a:spAutoFit/>
          </a:bodyPr>
          <a:p>
            <a:r>
              <a:rPr lang="en-US" altLang="zh-CN" sz="2800" dirty="0">
                <a:solidFill>
                  <a:schemeClr val="bg1"/>
                </a:solidFill>
              </a:rPr>
              <a:t>05</a:t>
            </a:r>
            <a:endParaRPr lang="zh-CN" altLang="en-US" sz="2800" dirty="0">
              <a:solidFill>
                <a:schemeClr val="bg1"/>
              </a:solidFill>
            </a:endParaRPr>
          </a:p>
        </p:txBody>
      </p:sp>
      <p:sp>
        <p:nvSpPr>
          <p:cNvPr id="5" name="文本框 4"/>
          <p:cNvSpPr txBox="1"/>
          <p:nvPr>
            <p:custDataLst>
              <p:tags r:id="rId14"/>
            </p:custDataLst>
          </p:nvPr>
        </p:nvSpPr>
        <p:spPr>
          <a:xfrm>
            <a:off x="7699277" y="5645773"/>
            <a:ext cx="3103040" cy="521970"/>
          </a:xfrm>
          <a:prstGeom prst="rect">
            <a:avLst/>
          </a:prstGeom>
          <a:noFill/>
        </p:spPr>
        <p:txBody>
          <a:bodyPr wrap="square" rtlCol="0">
            <a:spAutoFit/>
          </a:bodyPr>
          <a:p>
            <a:r>
              <a:rPr lang="zh-CN" altLang="en-US" sz="2800" dirty="0">
                <a:solidFill>
                  <a:schemeClr val="bg1"/>
                </a:solidFill>
              </a:rPr>
              <a:t>质量把控</a:t>
            </a:r>
            <a:endParaRPr lang="zh-CN" altLang="en-US" sz="2800" dirty="0">
              <a:solidFill>
                <a:schemeClr val="bg1"/>
              </a:solidFill>
            </a:endParaRPr>
          </a:p>
        </p:txBody>
      </p:sp>
      <p:cxnSp>
        <p:nvCxnSpPr>
          <p:cNvPr id="6" name="直接连接符 5"/>
          <p:cNvCxnSpPr/>
          <p:nvPr>
            <p:custDataLst>
              <p:tags r:id="rId15"/>
            </p:custDataLst>
          </p:nvPr>
        </p:nvCxnSpPr>
        <p:spPr>
          <a:xfrm flipH="1">
            <a:off x="6419214" y="5137763"/>
            <a:ext cx="210173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custDataLst>
              <p:tags r:id="rId16"/>
            </p:custDataLst>
          </p:nvPr>
        </p:nvCxnSpPr>
        <p:spPr>
          <a:xfrm flipH="1">
            <a:off x="6800214" y="6211548"/>
            <a:ext cx="2101730" cy="0"/>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724966" y="698935"/>
            <a:ext cx="2284934" cy="1862048"/>
          </a:xfrm>
          <a:prstGeom prst="rect">
            <a:avLst/>
          </a:prstGeom>
          <a:noFill/>
        </p:spPr>
        <p:txBody>
          <a:bodyPr wrap="square" rtlCol="0">
            <a:spAutoFit/>
          </a:bodyPr>
          <a:lstStyle/>
          <a:p>
            <a:r>
              <a:rPr lang="en-US" altLang="zh-CN" sz="11500" dirty="0">
                <a:ln>
                  <a:gradFill flip="none" rotWithShape="1">
                    <a:gsLst>
                      <a:gs pos="0">
                        <a:schemeClr val="bg1"/>
                      </a:gs>
                      <a:gs pos="75000">
                        <a:schemeClr val="bg1">
                          <a:alpha val="0"/>
                        </a:schemeClr>
                      </a:gs>
                    </a:gsLst>
                    <a:lin ang="5400000" scaled="1"/>
                    <a:tileRect/>
                  </a:gradFill>
                </a:ln>
                <a:noFill/>
              </a:rPr>
              <a:t>01</a:t>
            </a:r>
            <a:endParaRPr lang="zh-CN" altLang="en-US" sz="11500" dirty="0">
              <a:ln>
                <a:gradFill flip="none" rotWithShape="1">
                  <a:gsLst>
                    <a:gs pos="0">
                      <a:schemeClr val="bg1"/>
                    </a:gs>
                    <a:gs pos="75000">
                      <a:schemeClr val="bg1">
                        <a:alpha val="0"/>
                      </a:schemeClr>
                    </a:gs>
                  </a:gsLst>
                  <a:lin ang="5400000" scaled="1"/>
                  <a:tileRect/>
                </a:gradFill>
              </a:ln>
              <a:noFill/>
            </a:endParaRPr>
          </a:p>
        </p:txBody>
      </p:sp>
      <p:sp>
        <p:nvSpPr>
          <p:cNvPr id="19" name="文本框 18"/>
          <p:cNvSpPr txBox="1"/>
          <p:nvPr/>
        </p:nvSpPr>
        <p:spPr>
          <a:xfrm>
            <a:off x="613840" y="1977225"/>
            <a:ext cx="4456633" cy="583565"/>
          </a:xfrm>
          <a:prstGeom prst="rect">
            <a:avLst/>
          </a:prstGeom>
          <a:noFill/>
        </p:spPr>
        <p:txBody>
          <a:bodyPr wrap="square" rtlCol="0">
            <a:spAutoFit/>
          </a:bodyPr>
          <a:lstStyle/>
          <a:p>
            <a:r>
              <a:rPr lang="zh-CN" altLang="en-US" sz="3200" dirty="0">
                <a:solidFill>
                  <a:schemeClr val="bg1"/>
                </a:solidFill>
              </a:rPr>
              <a:t>公司简介</a:t>
            </a:r>
            <a:endParaRPr lang="zh-CN" altLang="en-US" sz="3200" dirty="0">
              <a:solidFill>
                <a:schemeClr val="bg1"/>
              </a:solidFill>
            </a:endParaRPr>
          </a:p>
        </p:txBody>
      </p:sp>
      <p:cxnSp>
        <p:nvCxnSpPr>
          <p:cNvPr id="26" name="直接连接符 25"/>
          <p:cNvCxnSpPr/>
          <p:nvPr/>
        </p:nvCxnSpPr>
        <p:spPr>
          <a:xfrm>
            <a:off x="793165" y="5303911"/>
            <a:ext cx="5388" cy="14368"/>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flipV="1">
            <a:off x="317295" y="4219776"/>
            <a:ext cx="4070350" cy="19685"/>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202565" y="3006725"/>
            <a:ext cx="5279390" cy="1198880"/>
          </a:xfrm>
          <a:prstGeom prst="rect">
            <a:avLst/>
          </a:prstGeom>
          <a:noFill/>
        </p:spPr>
        <p:txBody>
          <a:bodyPr wrap="square" rtlCol="0">
            <a:spAutoFit/>
          </a:bodyPr>
          <a:p>
            <a:r>
              <a:rPr lang="zh-CN" altLang="en-US" sz="3600" dirty="0">
                <a:solidFill>
                  <a:schemeClr val="bg1"/>
                </a:solidFill>
              </a:rPr>
              <a:t>河南仁禾电气设备</a:t>
            </a:r>
            <a:endParaRPr lang="zh-CN" altLang="en-US" sz="3600" dirty="0">
              <a:solidFill>
                <a:schemeClr val="bg1"/>
              </a:solidFill>
            </a:endParaRPr>
          </a:p>
          <a:p>
            <a:r>
              <a:rPr lang="zh-CN" altLang="en-US" sz="3600" dirty="0">
                <a:solidFill>
                  <a:schemeClr val="bg1"/>
                </a:solidFill>
              </a:rPr>
              <a:t>有限公司</a:t>
            </a:r>
            <a:endParaRPr lang="zh-CN" altLang="en-US" sz="36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26"/>
          <p:cNvSpPr txBox="1"/>
          <p:nvPr/>
        </p:nvSpPr>
        <p:spPr>
          <a:xfrm>
            <a:off x="2115479" y="100340"/>
            <a:ext cx="3103040" cy="521970"/>
          </a:xfrm>
          <a:prstGeom prst="rect">
            <a:avLst/>
          </a:prstGeom>
          <a:noFill/>
        </p:spPr>
        <p:txBody>
          <a:bodyPr wrap="square" rtlCol="0">
            <a:spAutoFit/>
          </a:bodyPr>
          <a:lstStyle/>
          <a:p>
            <a:r>
              <a:rPr lang="zh-CN" altLang="en-US" sz="2800" dirty="0">
                <a:solidFill>
                  <a:srgbClr val="1876B5"/>
                </a:solidFill>
              </a:rPr>
              <a:t>公司</a:t>
            </a:r>
            <a:r>
              <a:rPr lang="zh-CN" altLang="en-US" sz="2800" dirty="0">
                <a:solidFill>
                  <a:srgbClr val="1876B5"/>
                </a:solidFill>
              </a:rPr>
              <a:t>简介</a:t>
            </a:r>
            <a:endParaRPr lang="zh-CN" altLang="en-US" sz="2800" dirty="0">
              <a:solidFill>
                <a:srgbClr val="1876B5"/>
              </a:solidFill>
            </a:endParaRPr>
          </a:p>
        </p:txBody>
      </p:sp>
      <p:sp>
        <p:nvSpPr>
          <p:cNvPr id="33" name="文本框 32"/>
          <p:cNvSpPr txBox="1"/>
          <p:nvPr/>
        </p:nvSpPr>
        <p:spPr>
          <a:xfrm>
            <a:off x="495480" y="100340"/>
            <a:ext cx="714807" cy="523220"/>
          </a:xfrm>
          <a:prstGeom prst="rect">
            <a:avLst/>
          </a:prstGeom>
          <a:noFill/>
        </p:spPr>
        <p:txBody>
          <a:bodyPr wrap="square" rtlCol="0">
            <a:spAutoFit/>
          </a:bodyPr>
          <a:lstStyle/>
          <a:p>
            <a:pPr algn="ctr"/>
            <a:r>
              <a:rPr lang="en-US" altLang="zh-CN" sz="2800" dirty="0">
                <a:solidFill>
                  <a:schemeClr val="bg1"/>
                </a:solidFill>
              </a:rPr>
              <a:t>01</a:t>
            </a:r>
            <a:endParaRPr lang="zh-CN" altLang="en-US" sz="2800" dirty="0">
              <a:solidFill>
                <a:schemeClr val="bg1"/>
              </a:solidFill>
            </a:endParaRPr>
          </a:p>
        </p:txBody>
      </p:sp>
      <p:sp>
        <p:nvSpPr>
          <p:cNvPr id="6" name="矩形 5"/>
          <p:cNvSpPr/>
          <p:nvPr/>
        </p:nvSpPr>
        <p:spPr>
          <a:xfrm>
            <a:off x="321310" y="1326515"/>
            <a:ext cx="5435600" cy="4801235"/>
          </a:xfrm>
          <a:prstGeom prst="rect">
            <a:avLst/>
          </a:prstGeom>
          <a:solidFill>
            <a:schemeClr val="bg1">
              <a:lumMod val="95000"/>
            </a:schemeClr>
          </a:solidFill>
          <a:ln>
            <a:solidFill>
              <a:srgbClr val="1876B5"/>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7" name="文本框 16"/>
          <p:cNvSpPr txBox="1"/>
          <p:nvPr/>
        </p:nvSpPr>
        <p:spPr>
          <a:xfrm>
            <a:off x="842502" y="1903150"/>
            <a:ext cx="2383803" cy="460375"/>
          </a:xfrm>
          <a:prstGeom prst="rect">
            <a:avLst/>
          </a:prstGeom>
          <a:noFill/>
        </p:spPr>
        <p:txBody>
          <a:bodyPr wrap="square" rtlCol="0">
            <a:spAutoFit/>
          </a:bodyPr>
          <a:lstStyle/>
          <a:p>
            <a:r>
              <a:rPr lang="zh-CN" altLang="en-US" sz="2400" dirty="0">
                <a:solidFill>
                  <a:srgbClr val="1876B5"/>
                </a:solidFill>
              </a:rPr>
              <a:t>公司</a:t>
            </a:r>
            <a:r>
              <a:rPr lang="zh-CN" altLang="en-US" sz="2400" dirty="0">
                <a:solidFill>
                  <a:srgbClr val="1876B5"/>
                </a:solidFill>
              </a:rPr>
              <a:t>概况</a:t>
            </a:r>
            <a:endParaRPr lang="zh-CN" altLang="en-US" sz="2400" dirty="0">
              <a:solidFill>
                <a:srgbClr val="1876B5"/>
              </a:solidFill>
            </a:endParaRPr>
          </a:p>
        </p:txBody>
      </p:sp>
      <p:sp>
        <p:nvSpPr>
          <p:cNvPr id="19" name="文本框 18"/>
          <p:cNvSpPr txBox="1"/>
          <p:nvPr/>
        </p:nvSpPr>
        <p:spPr>
          <a:xfrm>
            <a:off x="842645" y="4043045"/>
            <a:ext cx="4749800" cy="820420"/>
          </a:xfrm>
          <a:prstGeom prst="rect">
            <a:avLst/>
          </a:prstGeom>
          <a:noFill/>
        </p:spPr>
        <p:txBody>
          <a:bodyPr wrap="square" rtlCol="0">
            <a:noAutofit/>
          </a:bodyPr>
          <a:lstStyle/>
          <a:p>
            <a:pPr>
              <a:lnSpc>
                <a:spcPct val="130000"/>
              </a:lnSpc>
            </a:pPr>
            <a:r>
              <a:rPr lang="zh-CN" altLang="en-US" sz="1600" dirty="0">
                <a:solidFill>
                  <a:schemeClr val="tx1"/>
                </a:solidFill>
                <a:sym typeface="+mn-ea"/>
              </a:rPr>
              <a:t>地址：河南省许昌市城乡一体化示范区魏武大道与尚集路交叉口向北</a:t>
            </a:r>
            <a:r>
              <a:rPr lang="en-US" altLang="zh-CN" sz="1600" dirty="0">
                <a:solidFill>
                  <a:schemeClr val="tx1"/>
                </a:solidFill>
                <a:sym typeface="+mn-ea"/>
              </a:rPr>
              <a:t>600</a:t>
            </a:r>
            <a:r>
              <a:rPr lang="zh-CN" altLang="en-US" sz="1600" dirty="0">
                <a:solidFill>
                  <a:schemeClr val="tx1"/>
                </a:solidFill>
                <a:sym typeface="+mn-ea"/>
              </a:rPr>
              <a:t>米路东</a:t>
            </a:r>
            <a:r>
              <a:rPr lang="en-US" altLang="zh-CN" sz="1600" dirty="0">
                <a:solidFill>
                  <a:schemeClr val="tx1"/>
                </a:solidFill>
                <a:sym typeface="+mn-ea"/>
              </a:rPr>
              <a:t>519</a:t>
            </a:r>
            <a:r>
              <a:rPr lang="zh-CN" altLang="en-US" sz="1600" dirty="0">
                <a:solidFill>
                  <a:schemeClr val="tx1"/>
                </a:solidFill>
                <a:sym typeface="+mn-ea"/>
              </a:rPr>
              <a:t>号</a:t>
            </a:r>
            <a:endParaRPr lang="zh-CN" altLang="en-US" sz="1600" dirty="0">
              <a:solidFill>
                <a:schemeClr val="tx1"/>
              </a:solidFill>
              <a:sym typeface="+mn-ea"/>
            </a:endParaRPr>
          </a:p>
        </p:txBody>
      </p:sp>
      <p:sp>
        <p:nvSpPr>
          <p:cNvPr id="20" name="文本框 19"/>
          <p:cNvSpPr txBox="1"/>
          <p:nvPr/>
        </p:nvSpPr>
        <p:spPr>
          <a:xfrm>
            <a:off x="842502" y="4920813"/>
            <a:ext cx="4749631" cy="730885"/>
          </a:xfrm>
          <a:prstGeom prst="rect">
            <a:avLst/>
          </a:prstGeom>
          <a:noFill/>
        </p:spPr>
        <p:txBody>
          <a:bodyPr wrap="square" rtlCol="0">
            <a:spAutoFit/>
          </a:bodyPr>
          <a:lstStyle/>
          <a:p>
            <a:pPr>
              <a:lnSpc>
                <a:spcPct val="130000"/>
              </a:lnSpc>
            </a:pPr>
            <a:r>
              <a:rPr lang="zh-CN" altLang="en-US" sz="1600" dirty="0">
                <a:solidFill>
                  <a:schemeClr val="tx1"/>
                </a:solidFill>
              </a:rPr>
              <a:t>公司占地面积</a:t>
            </a:r>
            <a:r>
              <a:rPr lang="en-US" altLang="zh-CN" sz="1600" dirty="0">
                <a:solidFill>
                  <a:schemeClr val="tx1"/>
                </a:solidFill>
              </a:rPr>
              <a:t>3300</a:t>
            </a:r>
            <a:r>
              <a:rPr lang="zh-CN" altLang="en-US" sz="1600" dirty="0">
                <a:solidFill>
                  <a:schemeClr val="tx1"/>
                </a:solidFill>
              </a:rPr>
              <a:t>百平方米，拥有现代化的标准厂房和自动化的生产线。</a:t>
            </a:r>
            <a:endParaRPr lang="zh-CN" altLang="en-US" sz="1600" dirty="0">
              <a:solidFill>
                <a:schemeClr val="tx1"/>
              </a:solidFill>
            </a:endParaRPr>
          </a:p>
        </p:txBody>
      </p:sp>
      <p:pic>
        <p:nvPicPr>
          <p:cNvPr id="21" name="图形 20"/>
          <p:cNvPicPr>
            <a:picLocks noChangeAspect="1"/>
          </p:cNvPicPr>
          <p:nvPr/>
        </p:nvPicPr>
        <p:blipFill>
          <a:blip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p:blipFill>
        <p:spPr>
          <a:xfrm>
            <a:off x="4395102" y="1827195"/>
            <a:ext cx="609200" cy="609200"/>
          </a:xfrm>
          <a:prstGeom prst="rect">
            <a:avLst/>
          </a:prstGeom>
        </p:spPr>
      </p:pic>
      <p:sp>
        <p:nvSpPr>
          <p:cNvPr id="40" name="文本框 39"/>
          <p:cNvSpPr txBox="1"/>
          <p:nvPr>
            <p:custDataLst>
              <p:tags r:id="rId3"/>
            </p:custDataLst>
          </p:nvPr>
        </p:nvSpPr>
        <p:spPr>
          <a:xfrm>
            <a:off x="842645" y="2553970"/>
            <a:ext cx="4557395" cy="1140460"/>
          </a:xfrm>
          <a:prstGeom prst="rect">
            <a:avLst/>
          </a:prstGeom>
          <a:noFill/>
        </p:spPr>
        <p:txBody>
          <a:bodyPr wrap="square" rtlCol="0">
            <a:noAutofit/>
          </a:bodyPr>
          <a:p>
            <a:pPr>
              <a:lnSpc>
                <a:spcPct val="130000"/>
              </a:lnSpc>
            </a:pPr>
            <a:r>
              <a:rPr lang="zh-CN" altLang="en-US" sz="1600" dirty="0">
                <a:solidFill>
                  <a:schemeClr val="tx1"/>
                </a:solidFill>
                <a:sym typeface="+mn-ea"/>
              </a:rPr>
              <a:t>公司名称</a:t>
            </a:r>
            <a:r>
              <a:rPr lang="en-US" altLang="zh-CN" sz="1600" dirty="0">
                <a:solidFill>
                  <a:schemeClr val="tx1"/>
                </a:solidFill>
                <a:sym typeface="+mn-ea"/>
              </a:rPr>
              <a:t>:</a:t>
            </a:r>
            <a:r>
              <a:rPr lang="zh-CN" altLang="en-US" sz="1600" dirty="0">
                <a:solidFill>
                  <a:schemeClr val="tx1"/>
                </a:solidFill>
                <a:sym typeface="+mn-ea"/>
              </a:rPr>
              <a:t>河南仁禾电气设备有限公司</a:t>
            </a:r>
            <a:br>
              <a:rPr lang="zh-CN" altLang="en-US" sz="1600" dirty="0">
                <a:solidFill>
                  <a:schemeClr val="tx1"/>
                </a:solidFill>
                <a:sym typeface="+mn-ea"/>
              </a:rPr>
            </a:br>
            <a:r>
              <a:rPr lang="zh-CN" altLang="en-US" sz="1600" dirty="0">
                <a:solidFill>
                  <a:schemeClr val="tx1"/>
                </a:solidFill>
                <a:sym typeface="+mn-ea"/>
              </a:rPr>
              <a:t>成立时间：</a:t>
            </a:r>
            <a:r>
              <a:rPr lang="en-US" altLang="zh-CN" sz="1600" dirty="0">
                <a:solidFill>
                  <a:schemeClr val="tx1"/>
                </a:solidFill>
                <a:sym typeface="+mn-ea"/>
              </a:rPr>
              <a:t>2024</a:t>
            </a:r>
            <a:r>
              <a:rPr lang="zh-CN" altLang="en-US" sz="1600" dirty="0">
                <a:solidFill>
                  <a:schemeClr val="tx1"/>
                </a:solidFill>
                <a:sym typeface="+mn-ea"/>
              </a:rPr>
              <a:t>年</a:t>
            </a:r>
            <a:r>
              <a:rPr lang="en-US" altLang="zh-CN" sz="1600" dirty="0">
                <a:solidFill>
                  <a:schemeClr val="tx1"/>
                </a:solidFill>
                <a:sym typeface="+mn-ea"/>
              </a:rPr>
              <a:t>6</a:t>
            </a:r>
            <a:r>
              <a:rPr lang="zh-CN" altLang="en-US" sz="1600" dirty="0">
                <a:solidFill>
                  <a:schemeClr val="tx1"/>
                </a:solidFill>
                <a:sym typeface="+mn-ea"/>
              </a:rPr>
              <a:t>月</a:t>
            </a:r>
            <a:br>
              <a:rPr lang="zh-CN" altLang="en-US" sz="1600" dirty="0">
                <a:solidFill>
                  <a:schemeClr val="tx1"/>
                </a:solidFill>
                <a:sym typeface="+mn-ea"/>
              </a:rPr>
            </a:br>
            <a:r>
              <a:rPr lang="zh-CN" altLang="en-US" sz="1600" dirty="0">
                <a:solidFill>
                  <a:schemeClr val="tx1"/>
                </a:solidFill>
                <a:sym typeface="+mn-ea"/>
              </a:rPr>
              <a:t>法定代表人：李少朋</a:t>
            </a:r>
            <a:br>
              <a:rPr lang="zh-CN" altLang="en-US" sz="1600" dirty="0">
                <a:solidFill>
                  <a:schemeClr val="tx1"/>
                </a:solidFill>
                <a:sym typeface="+mn-ea"/>
              </a:rPr>
            </a:br>
            <a:r>
              <a:rPr lang="zh-CN" altLang="en-US" sz="1600" dirty="0">
                <a:solidFill>
                  <a:schemeClr val="tx1"/>
                </a:solidFill>
                <a:sym typeface="+mn-ea"/>
              </a:rPr>
              <a:t>注册资本：五百万元整</a:t>
            </a:r>
            <a:br>
              <a:rPr lang="en-US" altLang="zh-CN" sz="1400" dirty="0">
                <a:solidFill>
                  <a:schemeClr val="tx1"/>
                </a:solidFill>
                <a:sym typeface="+mn-ea"/>
              </a:rPr>
            </a:br>
            <a:endParaRPr lang="en-US" altLang="zh-CN" sz="1400" dirty="0">
              <a:solidFill>
                <a:schemeClr val="tx1"/>
              </a:solidFill>
              <a:sym typeface="+mn-ea"/>
            </a:endParaRPr>
          </a:p>
        </p:txBody>
      </p:sp>
      <p:pic>
        <p:nvPicPr>
          <p:cNvPr id="4" name="图片 3" descr="2432004361237e5ac43e03339ae8791"/>
          <p:cNvPicPr>
            <a:picLocks noChangeAspect="1"/>
          </p:cNvPicPr>
          <p:nvPr/>
        </p:nvPicPr>
        <p:blipFill>
          <a:blip r:embed="rId4"/>
          <a:stretch>
            <a:fillRect/>
          </a:stretch>
        </p:blipFill>
        <p:spPr>
          <a:xfrm>
            <a:off x="6102350" y="1325245"/>
            <a:ext cx="5727700" cy="480250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26"/>
          <p:cNvSpPr txBox="1"/>
          <p:nvPr/>
        </p:nvSpPr>
        <p:spPr>
          <a:xfrm>
            <a:off x="2115479" y="100340"/>
            <a:ext cx="3103040" cy="521970"/>
          </a:xfrm>
          <a:prstGeom prst="rect">
            <a:avLst/>
          </a:prstGeom>
          <a:noFill/>
        </p:spPr>
        <p:txBody>
          <a:bodyPr wrap="square" rtlCol="0">
            <a:spAutoFit/>
          </a:bodyPr>
          <a:lstStyle/>
          <a:p>
            <a:r>
              <a:rPr lang="zh-CN" altLang="en-US" sz="2800" dirty="0">
                <a:solidFill>
                  <a:srgbClr val="1876B5"/>
                </a:solidFill>
              </a:rPr>
              <a:t>公司</a:t>
            </a:r>
            <a:r>
              <a:rPr lang="zh-CN" altLang="en-US" sz="2800" dirty="0">
                <a:solidFill>
                  <a:srgbClr val="1876B5"/>
                </a:solidFill>
              </a:rPr>
              <a:t>简介</a:t>
            </a:r>
            <a:endParaRPr lang="zh-CN" altLang="en-US" sz="2800" dirty="0">
              <a:solidFill>
                <a:srgbClr val="1876B5"/>
              </a:solidFill>
            </a:endParaRPr>
          </a:p>
        </p:txBody>
      </p:sp>
      <p:sp>
        <p:nvSpPr>
          <p:cNvPr id="32" name="文本框 31"/>
          <p:cNvSpPr txBox="1"/>
          <p:nvPr/>
        </p:nvSpPr>
        <p:spPr>
          <a:xfrm>
            <a:off x="10597695" y="192673"/>
            <a:ext cx="1266373" cy="338554"/>
          </a:xfrm>
          <a:prstGeom prst="rect">
            <a:avLst/>
          </a:prstGeom>
          <a:noFill/>
        </p:spPr>
        <p:txBody>
          <a:bodyPr wrap="square" rtlCol="0">
            <a:spAutoFit/>
          </a:bodyPr>
          <a:lstStyle/>
          <a:p>
            <a:pPr algn="dist"/>
            <a:r>
              <a:rPr lang="en-US" altLang="zh-CN" sz="1600" dirty="0">
                <a:solidFill>
                  <a:schemeClr val="bg1">
                    <a:lumMod val="75000"/>
                    <a:alpha val="50000"/>
                  </a:schemeClr>
                </a:solidFill>
              </a:rPr>
              <a:t>BUSINESS</a:t>
            </a:r>
            <a:endParaRPr lang="zh-CN" altLang="en-US" sz="1600" dirty="0">
              <a:solidFill>
                <a:schemeClr val="bg1">
                  <a:lumMod val="75000"/>
                  <a:alpha val="50000"/>
                </a:schemeClr>
              </a:solidFill>
            </a:endParaRPr>
          </a:p>
        </p:txBody>
      </p:sp>
      <p:sp>
        <p:nvSpPr>
          <p:cNvPr id="33" name="文本框 32"/>
          <p:cNvSpPr txBox="1"/>
          <p:nvPr/>
        </p:nvSpPr>
        <p:spPr>
          <a:xfrm>
            <a:off x="495480" y="100340"/>
            <a:ext cx="714807" cy="523220"/>
          </a:xfrm>
          <a:prstGeom prst="rect">
            <a:avLst/>
          </a:prstGeom>
          <a:noFill/>
        </p:spPr>
        <p:txBody>
          <a:bodyPr wrap="square" rtlCol="0">
            <a:spAutoFit/>
          </a:bodyPr>
          <a:lstStyle/>
          <a:p>
            <a:pPr algn="ctr"/>
            <a:r>
              <a:rPr lang="en-US" altLang="zh-CN" sz="2800" dirty="0">
                <a:solidFill>
                  <a:schemeClr val="bg1"/>
                </a:solidFill>
              </a:rPr>
              <a:t>01</a:t>
            </a:r>
            <a:endParaRPr lang="zh-CN" altLang="en-US" sz="2800" dirty="0">
              <a:solidFill>
                <a:schemeClr val="bg1"/>
              </a:solidFill>
            </a:endParaRPr>
          </a:p>
        </p:txBody>
      </p:sp>
      <p:sp>
        <p:nvSpPr>
          <p:cNvPr id="24" name="矩形: 剪去对角 23"/>
          <p:cNvSpPr/>
          <p:nvPr>
            <p:custDataLst>
              <p:tags r:id="rId1"/>
            </p:custDataLst>
          </p:nvPr>
        </p:nvSpPr>
        <p:spPr>
          <a:xfrm>
            <a:off x="3358515" y="4358005"/>
            <a:ext cx="1766570" cy="523240"/>
          </a:xfrm>
          <a:prstGeom prst="snip2DiagRect">
            <a:avLst>
              <a:gd name="adj1" fmla="val 0"/>
              <a:gd name="adj2" fmla="val 50000"/>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dirty="0"/>
              <a:t>团队概况</a:t>
            </a:r>
            <a:endParaRPr lang="zh-CN" altLang="en-US" dirty="0"/>
          </a:p>
        </p:txBody>
      </p:sp>
      <p:sp>
        <p:nvSpPr>
          <p:cNvPr id="26" name="文本框 25"/>
          <p:cNvSpPr txBox="1"/>
          <p:nvPr>
            <p:custDataLst>
              <p:tags r:id="rId2"/>
            </p:custDataLst>
          </p:nvPr>
        </p:nvSpPr>
        <p:spPr>
          <a:xfrm>
            <a:off x="495300" y="4954905"/>
            <a:ext cx="5324475" cy="1372235"/>
          </a:xfrm>
          <a:prstGeom prst="rect">
            <a:avLst/>
          </a:prstGeom>
          <a:noFill/>
        </p:spPr>
        <p:txBody>
          <a:bodyPr wrap="square" rtlCol="0">
            <a:noAutofit/>
          </a:bodyPr>
          <a:lstStyle/>
          <a:p>
            <a:pPr>
              <a:lnSpc>
                <a:spcPct val="130000"/>
              </a:lnSpc>
            </a:pPr>
            <a:endParaRPr lang="zh-CN" altLang="en-US" sz="1400" dirty="0">
              <a:solidFill>
                <a:schemeClr val="tx1">
                  <a:lumMod val="50000"/>
                  <a:lumOff val="50000"/>
                </a:schemeClr>
              </a:solidFill>
            </a:endParaRPr>
          </a:p>
          <a:p>
            <a:pPr>
              <a:lnSpc>
                <a:spcPct val="130000"/>
              </a:lnSpc>
            </a:pPr>
            <a:r>
              <a:rPr lang="zh-CN" altLang="en-US" sz="1600" dirty="0">
                <a:solidFill>
                  <a:schemeClr val="tx1"/>
                </a:solidFill>
              </a:rPr>
              <a:t>公司规模相对适中，拥有员工20人左右，现有技术人员</a:t>
            </a:r>
            <a:r>
              <a:rPr lang="en-US" altLang="zh-CN" sz="1600" dirty="0">
                <a:solidFill>
                  <a:schemeClr val="tx1"/>
                </a:solidFill>
              </a:rPr>
              <a:t>2</a:t>
            </a:r>
            <a:r>
              <a:rPr lang="zh-CN" altLang="en-US" sz="1600" dirty="0">
                <a:solidFill>
                  <a:schemeClr val="tx1"/>
                </a:solidFill>
              </a:rPr>
              <a:t>名，生产骨干</a:t>
            </a:r>
            <a:r>
              <a:rPr lang="en-US" altLang="zh-CN" sz="1600" dirty="0">
                <a:solidFill>
                  <a:schemeClr val="tx1"/>
                </a:solidFill>
              </a:rPr>
              <a:t>5</a:t>
            </a:r>
            <a:r>
              <a:rPr lang="zh-CN" altLang="en-US" sz="1600" dirty="0">
                <a:solidFill>
                  <a:schemeClr val="tx1"/>
                </a:solidFill>
              </a:rPr>
              <a:t>名，检测人员</a:t>
            </a:r>
            <a:r>
              <a:rPr lang="en-US" altLang="zh-CN" sz="1600" dirty="0">
                <a:solidFill>
                  <a:schemeClr val="tx1"/>
                </a:solidFill>
              </a:rPr>
              <a:t>2</a:t>
            </a:r>
            <a:r>
              <a:rPr lang="zh-CN" altLang="en-US" sz="1600" dirty="0">
                <a:solidFill>
                  <a:schemeClr val="tx1"/>
                </a:solidFill>
              </a:rPr>
              <a:t>名。熟练操作工人</a:t>
            </a:r>
            <a:r>
              <a:rPr lang="en-US" altLang="zh-CN" sz="1600" dirty="0">
                <a:solidFill>
                  <a:schemeClr val="tx1"/>
                </a:solidFill>
              </a:rPr>
              <a:t>10</a:t>
            </a:r>
            <a:r>
              <a:rPr lang="zh-CN" altLang="en-US" sz="1600" dirty="0">
                <a:solidFill>
                  <a:schemeClr val="tx1"/>
                </a:solidFill>
              </a:rPr>
              <a:t>名。</a:t>
            </a:r>
            <a:endParaRPr lang="zh-CN" altLang="en-US" sz="1600" dirty="0">
              <a:solidFill>
                <a:schemeClr val="tx1"/>
              </a:solidFill>
            </a:endParaRPr>
          </a:p>
        </p:txBody>
      </p:sp>
      <p:sp>
        <p:nvSpPr>
          <p:cNvPr id="31" name="文本框 30"/>
          <p:cNvSpPr txBox="1"/>
          <p:nvPr>
            <p:custDataLst>
              <p:tags r:id="rId3"/>
            </p:custDataLst>
          </p:nvPr>
        </p:nvSpPr>
        <p:spPr>
          <a:xfrm>
            <a:off x="6529705" y="4810125"/>
            <a:ext cx="5169535" cy="1402080"/>
          </a:xfrm>
          <a:prstGeom prst="rect">
            <a:avLst/>
          </a:prstGeom>
          <a:noFill/>
        </p:spPr>
        <p:txBody>
          <a:bodyPr wrap="square" rtlCol="0">
            <a:noAutofit/>
          </a:bodyPr>
          <a:lstStyle/>
          <a:p>
            <a:pPr>
              <a:lnSpc>
                <a:spcPct val="130000"/>
              </a:lnSpc>
            </a:pPr>
            <a:r>
              <a:rPr lang="zh-CN" altLang="en-US" sz="1600" dirty="0">
                <a:solidFill>
                  <a:schemeClr val="tx1"/>
                </a:solidFill>
              </a:rPr>
              <a:t>一般项目：变压器、整流器和电感器制造；金属结构制造；金属结构销售；金属材料制造；金属材料销售；磁性材料销售；电力电子元器件制造；电力电子元器件销售；技术服务、技术开发、技术咨询、技术交流、技术转让、技术推广；信息技术咨询服务。</a:t>
            </a:r>
            <a:endParaRPr lang="zh-CN" altLang="en-US" sz="1600" dirty="0">
              <a:solidFill>
                <a:schemeClr val="tx1"/>
              </a:solidFill>
            </a:endParaRPr>
          </a:p>
        </p:txBody>
      </p:sp>
      <p:sp>
        <p:nvSpPr>
          <p:cNvPr id="34" name="矩形: 剪去对角 33"/>
          <p:cNvSpPr/>
          <p:nvPr>
            <p:custDataLst>
              <p:tags r:id="rId4"/>
            </p:custDataLst>
          </p:nvPr>
        </p:nvSpPr>
        <p:spPr>
          <a:xfrm>
            <a:off x="7347585" y="4093210"/>
            <a:ext cx="3092450" cy="523240"/>
          </a:xfrm>
          <a:prstGeom prst="snip2DiagRect">
            <a:avLst>
              <a:gd name="adj1" fmla="val 0"/>
              <a:gd name="adj2" fmla="val 42597"/>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dirty="0">
                <a:highlight>
                  <a:srgbClr val="000000"/>
                </a:highlight>
              </a:rPr>
              <a:t>经</a:t>
            </a:r>
            <a:r>
              <a:rPr lang="en-US" altLang="zh-CN" dirty="0">
                <a:highlight>
                  <a:srgbClr val="000000"/>
                </a:highlight>
              </a:rPr>
              <a:t> </a:t>
            </a:r>
            <a:r>
              <a:rPr lang="zh-CN" altLang="en-US" dirty="0">
                <a:highlight>
                  <a:srgbClr val="000000"/>
                </a:highlight>
              </a:rPr>
              <a:t>营</a:t>
            </a:r>
            <a:r>
              <a:rPr lang="en-US" altLang="zh-CN" dirty="0">
                <a:highlight>
                  <a:srgbClr val="000000"/>
                </a:highlight>
              </a:rPr>
              <a:t> </a:t>
            </a:r>
            <a:r>
              <a:rPr lang="zh-CN" altLang="en-US" dirty="0">
                <a:highlight>
                  <a:srgbClr val="000000"/>
                </a:highlight>
              </a:rPr>
              <a:t>范</a:t>
            </a:r>
            <a:r>
              <a:rPr lang="en-US" altLang="zh-CN" dirty="0">
                <a:highlight>
                  <a:srgbClr val="000000"/>
                </a:highlight>
              </a:rPr>
              <a:t> </a:t>
            </a:r>
            <a:r>
              <a:rPr lang="zh-CN" altLang="en-US" dirty="0">
                <a:highlight>
                  <a:srgbClr val="000000"/>
                </a:highlight>
              </a:rPr>
              <a:t>围</a:t>
            </a:r>
            <a:endParaRPr lang="zh-CN" altLang="en-US" dirty="0">
              <a:highlight>
                <a:srgbClr val="000000"/>
              </a:highlight>
            </a:endParaRPr>
          </a:p>
        </p:txBody>
      </p:sp>
      <p:pic>
        <p:nvPicPr>
          <p:cNvPr id="3" name="图片 2" descr="928736bfc52ea08b19cb67588771938"/>
          <p:cNvPicPr>
            <a:picLocks noChangeAspect="1"/>
          </p:cNvPicPr>
          <p:nvPr/>
        </p:nvPicPr>
        <p:blipFill>
          <a:blip r:embed="rId5"/>
          <a:stretch>
            <a:fillRect/>
          </a:stretch>
        </p:blipFill>
        <p:spPr>
          <a:xfrm rot="16200000">
            <a:off x="7599045" y="280035"/>
            <a:ext cx="2675890" cy="4420870"/>
          </a:xfrm>
          <a:prstGeom prst="rect">
            <a:avLst/>
          </a:prstGeom>
        </p:spPr>
      </p:pic>
      <p:pic>
        <p:nvPicPr>
          <p:cNvPr id="4" name="图片 3" descr="2b895dad74d25b08df9229b80e08714"/>
          <p:cNvPicPr>
            <a:picLocks noChangeAspect="1"/>
          </p:cNvPicPr>
          <p:nvPr/>
        </p:nvPicPr>
        <p:blipFill>
          <a:blip r:embed="rId6"/>
          <a:stretch>
            <a:fillRect/>
          </a:stretch>
        </p:blipFill>
        <p:spPr>
          <a:xfrm>
            <a:off x="495935" y="1152525"/>
            <a:ext cx="5039995" cy="372872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648766" y="563680"/>
            <a:ext cx="2284934" cy="1862048"/>
          </a:xfrm>
          <a:prstGeom prst="rect">
            <a:avLst/>
          </a:prstGeom>
          <a:noFill/>
        </p:spPr>
        <p:txBody>
          <a:bodyPr wrap="square" rtlCol="0">
            <a:spAutoFit/>
          </a:bodyPr>
          <a:lstStyle/>
          <a:p>
            <a:r>
              <a:rPr lang="en-US" altLang="zh-CN" sz="11500" dirty="0">
                <a:ln>
                  <a:gradFill flip="none" rotWithShape="1">
                    <a:gsLst>
                      <a:gs pos="0">
                        <a:schemeClr val="bg1"/>
                      </a:gs>
                      <a:gs pos="75000">
                        <a:schemeClr val="bg1">
                          <a:alpha val="0"/>
                        </a:schemeClr>
                      </a:gs>
                    </a:gsLst>
                    <a:lin ang="5400000" scaled="1"/>
                    <a:tileRect/>
                  </a:gradFill>
                </a:ln>
                <a:noFill/>
              </a:rPr>
              <a:t>02</a:t>
            </a:r>
            <a:endParaRPr lang="zh-CN" altLang="en-US" sz="11500" dirty="0">
              <a:ln>
                <a:gradFill flip="none" rotWithShape="1">
                  <a:gsLst>
                    <a:gs pos="0">
                      <a:schemeClr val="bg1"/>
                    </a:gs>
                    <a:gs pos="75000">
                      <a:schemeClr val="bg1">
                        <a:alpha val="0"/>
                      </a:schemeClr>
                    </a:gs>
                  </a:gsLst>
                  <a:lin ang="5400000" scaled="1"/>
                  <a:tileRect/>
                </a:gradFill>
              </a:ln>
              <a:noFill/>
            </a:endParaRPr>
          </a:p>
        </p:txBody>
      </p:sp>
      <p:sp>
        <p:nvSpPr>
          <p:cNvPr id="19" name="文本框 18"/>
          <p:cNvSpPr txBox="1"/>
          <p:nvPr/>
        </p:nvSpPr>
        <p:spPr>
          <a:xfrm>
            <a:off x="648765" y="1824825"/>
            <a:ext cx="4456633" cy="583565"/>
          </a:xfrm>
          <a:prstGeom prst="rect">
            <a:avLst/>
          </a:prstGeom>
          <a:noFill/>
        </p:spPr>
        <p:txBody>
          <a:bodyPr wrap="square" rtlCol="0">
            <a:spAutoFit/>
          </a:bodyPr>
          <a:lstStyle/>
          <a:p>
            <a:r>
              <a:rPr lang="zh-CN" altLang="en-US" sz="3200" dirty="0">
                <a:solidFill>
                  <a:schemeClr val="bg1"/>
                </a:solidFill>
              </a:rPr>
              <a:t>产品介绍</a:t>
            </a:r>
            <a:endParaRPr lang="zh-CN" altLang="en-US" sz="3200" dirty="0">
              <a:solidFill>
                <a:schemeClr val="bg1"/>
              </a:solidFill>
            </a:endParaRPr>
          </a:p>
        </p:txBody>
      </p:sp>
      <p:sp>
        <p:nvSpPr>
          <p:cNvPr id="5" name="文本框 4"/>
          <p:cNvSpPr txBox="1"/>
          <p:nvPr/>
        </p:nvSpPr>
        <p:spPr>
          <a:xfrm>
            <a:off x="443230" y="3352165"/>
            <a:ext cx="4456430" cy="1840230"/>
          </a:xfrm>
          <a:prstGeom prst="rect">
            <a:avLst/>
          </a:prstGeom>
          <a:noFill/>
        </p:spPr>
        <p:txBody>
          <a:bodyPr wrap="square" rtlCol="0">
            <a:noAutofit/>
          </a:bodyPr>
          <a:p>
            <a:pPr>
              <a:lnSpc>
                <a:spcPct val="120000"/>
              </a:lnSpc>
            </a:pPr>
            <a:r>
              <a:rPr lang="zh-CN" altLang="en-US" sz="3600" dirty="0">
                <a:solidFill>
                  <a:schemeClr val="bg1"/>
                </a:solidFill>
              </a:rPr>
              <a:t>硅钢三角立体</a:t>
            </a:r>
            <a:r>
              <a:rPr lang="zh-CN" altLang="en-US" sz="3600" dirty="0">
                <a:solidFill>
                  <a:schemeClr val="bg1"/>
                </a:solidFill>
              </a:rPr>
              <a:t>卷铁芯</a:t>
            </a:r>
            <a:endParaRPr lang="zh-CN" altLang="en-US" sz="3600" dirty="0">
              <a:solidFill>
                <a:schemeClr val="bg1"/>
              </a:solidFill>
            </a:endParaRPr>
          </a:p>
          <a:p>
            <a:pPr>
              <a:lnSpc>
                <a:spcPct val="120000"/>
              </a:lnSpc>
            </a:pPr>
            <a:endParaRPr lang="zh-CN" altLang="en-US" sz="3600" dirty="0">
              <a:solidFill>
                <a:schemeClr val="bg1"/>
              </a:solidFill>
            </a:endParaRPr>
          </a:p>
        </p:txBody>
      </p:sp>
      <p:cxnSp>
        <p:nvCxnSpPr>
          <p:cNvPr id="6" name="直接连接符 5"/>
          <p:cNvCxnSpPr/>
          <p:nvPr/>
        </p:nvCxnSpPr>
        <p:spPr>
          <a:xfrm flipV="1">
            <a:off x="443025" y="4076266"/>
            <a:ext cx="4070350" cy="19685"/>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26"/>
          <p:cNvSpPr txBox="1"/>
          <p:nvPr/>
        </p:nvSpPr>
        <p:spPr>
          <a:xfrm>
            <a:off x="2115479" y="100340"/>
            <a:ext cx="3103040" cy="521970"/>
          </a:xfrm>
          <a:prstGeom prst="rect">
            <a:avLst/>
          </a:prstGeom>
          <a:noFill/>
        </p:spPr>
        <p:txBody>
          <a:bodyPr wrap="square" rtlCol="0">
            <a:spAutoFit/>
          </a:bodyPr>
          <a:lstStyle/>
          <a:p>
            <a:r>
              <a:rPr lang="zh-CN" altLang="en-US" sz="2800" dirty="0">
                <a:solidFill>
                  <a:srgbClr val="1876B5"/>
                </a:solidFill>
              </a:rPr>
              <a:t>产品介绍</a:t>
            </a:r>
            <a:endParaRPr lang="zh-CN" altLang="en-US" sz="2800" dirty="0">
              <a:solidFill>
                <a:srgbClr val="1876B5"/>
              </a:solidFill>
            </a:endParaRPr>
          </a:p>
        </p:txBody>
      </p:sp>
      <p:sp>
        <p:nvSpPr>
          <p:cNvPr id="33" name="文本框 32"/>
          <p:cNvSpPr txBox="1"/>
          <p:nvPr/>
        </p:nvSpPr>
        <p:spPr>
          <a:xfrm>
            <a:off x="495480" y="100340"/>
            <a:ext cx="714807" cy="523220"/>
          </a:xfrm>
          <a:prstGeom prst="rect">
            <a:avLst/>
          </a:prstGeom>
          <a:noFill/>
        </p:spPr>
        <p:txBody>
          <a:bodyPr wrap="square" rtlCol="0">
            <a:spAutoFit/>
          </a:bodyPr>
          <a:lstStyle/>
          <a:p>
            <a:pPr algn="ctr"/>
            <a:r>
              <a:rPr lang="en-US" altLang="zh-CN" sz="2800" dirty="0">
                <a:solidFill>
                  <a:schemeClr val="bg1"/>
                </a:solidFill>
              </a:rPr>
              <a:t>02</a:t>
            </a:r>
            <a:endParaRPr lang="zh-CN" altLang="en-US" sz="2800" dirty="0">
              <a:solidFill>
                <a:schemeClr val="bg1"/>
              </a:solidFill>
            </a:endParaRPr>
          </a:p>
        </p:txBody>
      </p:sp>
      <p:sp>
        <p:nvSpPr>
          <p:cNvPr id="8" name="矩形 7"/>
          <p:cNvSpPr/>
          <p:nvPr>
            <p:custDataLst>
              <p:tags r:id="rId1"/>
            </p:custDataLst>
          </p:nvPr>
        </p:nvSpPr>
        <p:spPr>
          <a:xfrm>
            <a:off x="247650" y="3643070"/>
            <a:ext cx="3647954" cy="302747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p>
        </p:txBody>
      </p:sp>
      <p:sp>
        <p:nvSpPr>
          <p:cNvPr id="10" name="矩形 9"/>
          <p:cNvSpPr/>
          <p:nvPr>
            <p:custDataLst>
              <p:tags r:id="rId2"/>
            </p:custDataLst>
          </p:nvPr>
        </p:nvSpPr>
        <p:spPr>
          <a:xfrm>
            <a:off x="8144510" y="3650615"/>
            <a:ext cx="3798570" cy="3027680"/>
          </a:xfrm>
          <a:prstGeom prst="rect">
            <a:avLst/>
          </a:prstGeom>
          <a:solidFill>
            <a:schemeClr val="bg1">
              <a:lumMod val="95000"/>
            </a:schemeClr>
          </a:solidFill>
          <a:ln>
            <a:noFill/>
          </a:ln>
        </p:spPr>
        <p:style>
          <a:lnRef idx="2">
            <a:schemeClr val="accent1"/>
          </a:lnRef>
          <a:fillRef idx="0">
            <a:srgbClr val="FFFFFF"/>
          </a:fillRef>
          <a:effectRef idx="0">
            <a:srgbClr val="FFFFFF"/>
          </a:effectRef>
          <a:fontRef idx="minor">
            <a:schemeClr val="tx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n>
                <a:solidFill>
                  <a:schemeClr val="bg1"/>
                </a:solidFill>
              </a:ln>
              <a:solidFill>
                <a:schemeClr val="bg2"/>
              </a:solidFill>
            </a:endParaRPr>
          </a:p>
        </p:txBody>
      </p:sp>
      <p:sp>
        <p:nvSpPr>
          <p:cNvPr id="6" name="矩形 5"/>
          <p:cNvSpPr/>
          <p:nvPr>
            <p:custDataLst>
              <p:tags r:id="rId3"/>
            </p:custDataLst>
          </p:nvPr>
        </p:nvSpPr>
        <p:spPr>
          <a:xfrm>
            <a:off x="4195911" y="3638566"/>
            <a:ext cx="3647954" cy="302780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2" name="文本框 21"/>
          <p:cNvSpPr txBox="1"/>
          <p:nvPr>
            <p:custDataLst>
              <p:tags r:id="rId4"/>
            </p:custDataLst>
          </p:nvPr>
        </p:nvSpPr>
        <p:spPr>
          <a:xfrm>
            <a:off x="8232775" y="4271010"/>
            <a:ext cx="3698875" cy="2503805"/>
          </a:xfrm>
          <a:prstGeom prst="rect">
            <a:avLst/>
          </a:prstGeom>
          <a:noFill/>
        </p:spPr>
        <p:txBody>
          <a:bodyPr wrap="square" rtlCol="0">
            <a:noAutofit/>
          </a:bodyPr>
          <a:lstStyle>
            <a:defPPr>
              <a:defRPr lang="zh-CN"/>
            </a:defPPr>
            <a:lvl1pPr>
              <a:lnSpc>
                <a:spcPct val="130000"/>
              </a:lnSpc>
              <a:defRPr sz="1400">
                <a:solidFill>
                  <a:schemeClr val="bg1"/>
                </a:solidFill>
              </a:defRPr>
            </a:lvl1pPr>
          </a:lstStyle>
          <a:p>
            <a:pPr algn="l"/>
            <a:r>
              <a:rPr lang="zh-CN" altLang="en-US" sz="1200" dirty="0">
                <a:solidFill>
                  <a:schemeClr val="tx1"/>
                </a:solidFill>
                <a:sym typeface="+mn-ea"/>
              </a:rPr>
              <a:t>三角立体卷铁芯的制造工艺主要包括硅钢片开料、卷绕、拼装及退火处理等步骤。首先，利用专用的硅钢片开料机进行套材开料，将铁芯的直径，窗高窗宽等参数输入计算机，自动生成开料软件并进行开料，通过卷绕机将料卷绕在芯块上，形成一边又</a:t>
            </a:r>
            <a:r>
              <a:rPr lang="en-US" altLang="zh-CN" sz="1200" dirty="0">
                <a:solidFill>
                  <a:schemeClr val="tx1"/>
                </a:solidFill>
                <a:sym typeface="+mn-ea"/>
              </a:rPr>
              <a:t>60</a:t>
            </a:r>
            <a:r>
              <a:rPr lang="zh-CN" altLang="en-US" sz="1200" dirty="0">
                <a:solidFill>
                  <a:schemeClr val="tx1"/>
                </a:solidFill>
                <a:sym typeface="+mn-ea"/>
              </a:rPr>
              <a:t>度</a:t>
            </a:r>
            <a:r>
              <a:rPr lang="en-US" altLang="zh-CN" sz="1200" dirty="0">
                <a:solidFill>
                  <a:schemeClr val="tx1"/>
                </a:solidFill>
                <a:sym typeface="+mn-ea"/>
              </a:rPr>
              <a:t> </a:t>
            </a:r>
            <a:r>
              <a:rPr lang="zh-CN" altLang="en-US" sz="1200" dirty="0">
                <a:solidFill>
                  <a:schemeClr val="tx1"/>
                </a:solidFill>
                <a:sym typeface="+mn-ea"/>
              </a:rPr>
              <a:t>的斜角，另一边为多边形的单向单向铁芯，最后将三个单向铁芯立体拼装在一起，构成三角立体卷铁芯，并进行真空退火，消除铁芯的机械能力，提高硅钢片的性能</a:t>
            </a:r>
            <a:endParaRPr lang="zh-CN" altLang="en-US" sz="1200" dirty="0">
              <a:solidFill>
                <a:schemeClr val="tx1"/>
              </a:solidFill>
              <a:sym typeface="+mn-ea"/>
            </a:endParaRPr>
          </a:p>
        </p:txBody>
      </p:sp>
      <p:pic>
        <p:nvPicPr>
          <p:cNvPr id="18" name="图形 17"/>
          <p:cNvPicPr>
            <a:picLocks noChangeAspect="1"/>
          </p:cNvPicPr>
          <p:nvPr>
            <p:custDataLst>
              <p:tags r:id="rId5"/>
            </p:custDataLst>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637845" y="3541682"/>
            <a:ext cx="260371" cy="260371"/>
          </a:xfrm>
          <a:prstGeom prst="rect">
            <a:avLst/>
          </a:prstGeom>
        </p:spPr>
      </p:pic>
      <p:sp>
        <p:nvSpPr>
          <p:cNvPr id="31" name="文本框 30"/>
          <p:cNvSpPr txBox="1"/>
          <p:nvPr>
            <p:custDataLst>
              <p:tags r:id="rId8"/>
            </p:custDataLst>
          </p:nvPr>
        </p:nvSpPr>
        <p:spPr>
          <a:xfrm>
            <a:off x="288831" y="4269799"/>
            <a:ext cx="3558969" cy="2400100"/>
          </a:xfrm>
          <a:prstGeom prst="rect">
            <a:avLst/>
          </a:prstGeom>
          <a:noFill/>
        </p:spPr>
        <p:txBody>
          <a:bodyPr wrap="square" rtlCol="0">
            <a:noAutofit/>
          </a:bodyPr>
          <a:lstStyle>
            <a:defPPr>
              <a:defRPr lang="zh-CN"/>
            </a:defPPr>
            <a:lvl1pPr>
              <a:lnSpc>
                <a:spcPct val="130000"/>
              </a:lnSpc>
              <a:defRPr sz="1400">
                <a:solidFill>
                  <a:schemeClr val="bg1"/>
                </a:solidFill>
              </a:defRPr>
            </a:lvl1pPr>
          </a:lstStyle>
          <a:p>
            <a:pPr indent="0" algn="l" fontAlgn="auto"/>
            <a:r>
              <a:rPr lang="zh-CN" altLang="en-US" sz="1200" dirty="0">
                <a:solidFill>
                  <a:schemeClr val="tx1"/>
                </a:solidFill>
              </a:rPr>
              <a:t>损耗低：由于磁路中无空气隙，且三个磁路长度一致且最短，铁芯芯柱的横截面积接近圆形，使得铁芯损耗显著降低</a:t>
            </a:r>
            <a:br>
              <a:rPr lang="zh-CN" altLang="en-US" sz="1200" dirty="0">
                <a:solidFill>
                  <a:schemeClr val="tx1"/>
                </a:solidFill>
              </a:rPr>
            </a:br>
            <a:r>
              <a:rPr lang="zh-CN" altLang="en-US" sz="1200" dirty="0">
                <a:solidFill>
                  <a:schemeClr val="tx1"/>
                </a:solidFill>
              </a:rPr>
              <a:t>噪声低：三位立体卷铁芯的制造过程中消除了接缝，减少了因磁路不连续而产生的噪音，同时，三相磁路完全对称，工作磁密设计合理，进一步降低了产品噪音</a:t>
            </a:r>
            <a:r>
              <a:rPr lang="zh-CN" altLang="en-US" sz="1200" dirty="0">
                <a:solidFill>
                  <a:schemeClr val="tx1">
                    <a:lumMod val="50000"/>
                    <a:lumOff val="50000"/>
                  </a:schemeClr>
                </a:solidFill>
              </a:rPr>
              <a:t>。</a:t>
            </a:r>
            <a:endParaRPr lang="zh-CN" altLang="en-US" sz="1200" dirty="0">
              <a:solidFill>
                <a:schemeClr val="tx1">
                  <a:lumMod val="50000"/>
                  <a:lumOff val="50000"/>
                </a:schemeClr>
              </a:solidFill>
            </a:endParaRPr>
          </a:p>
        </p:txBody>
      </p:sp>
      <p:pic>
        <p:nvPicPr>
          <p:cNvPr id="35" name="图形 34"/>
          <p:cNvPicPr>
            <a:picLocks noChangeAspect="1"/>
          </p:cNvPicPr>
          <p:nvPr>
            <p:custDataLst>
              <p:tags r:id="rId9"/>
            </p:custDataLst>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98599" y="3905601"/>
            <a:ext cx="260601" cy="260601"/>
          </a:xfrm>
          <a:prstGeom prst="rect">
            <a:avLst/>
          </a:prstGeom>
        </p:spPr>
      </p:pic>
      <p:sp>
        <p:nvSpPr>
          <p:cNvPr id="36" name="文本框 35"/>
          <p:cNvSpPr txBox="1"/>
          <p:nvPr>
            <p:custDataLst>
              <p:tags r:id="rId12"/>
            </p:custDataLst>
          </p:nvPr>
        </p:nvSpPr>
        <p:spPr>
          <a:xfrm>
            <a:off x="889178" y="3802004"/>
            <a:ext cx="2355058" cy="467794"/>
          </a:xfrm>
          <a:prstGeom prst="rect">
            <a:avLst/>
          </a:prstGeom>
          <a:noFill/>
        </p:spPr>
        <p:txBody>
          <a:bodyPr wrap="square" rtlCol="0">
            <a:noAutofit/>
          </a:bodyPr>
          <a:lstStyle>
            <a:defPPr>
              <a:defRPr lang="zh-CN"/>
            </a:defPPr>
            <a:lvl1pPr>
              <a:lnSpc>
                <a:spcPct val="130000"/>
              </a:lnSpc>
              <a:defRPr sz="1400">
                <a:solidFill>
                  <a:schemeClr val="bg1"/>
                </a:solidFill>
              </a:defRPr>
            </a:lvl1pPr>
          </a:lstStyle>
          <a:p>
            <a:pPr algn="ctr">
              <a:lnSpc>
                <a:spcPct val="100000"/>
              </a:lnSpc>
            </a:pPr>
            <a:r>
              <a:rPr lang="zh-CN" altLang="en-US" sz="2400" dirty="0">
                <a:solidFill>
                  <a:schemeClr val="tx1"/>
                </a:solidFill>
              </a:rPr>
              <a:t>性能优势特点</a:t>
            </a:r>
            <a:endParaRPr lang="zh-CN" altLang="en-US" sz="2400" dirty="0">
              <a:solidFill>
                <a:schemeClr val="tx1"/>
              </a:solidFill>
            </a:endParaRPr>
          </a:p>
        </p:txBody>
      </p:sp>
      <p:sp>
        <p:nvSpPr>
          <p:cNvPr id="38" name="文本框 37"/>
          <p:cNvSpPr txBox="1"/>
          <p:nvPr>
            <p:custDataLst>
              <p:tags r:id="rId13"/>
            </p:custDataLst>
          </p:nvPr>
        </p:nvSpPr>
        <p:spPr>
          <a:xfrm>
            <a:off x="4271645" y="4269740"/>
            <a:ext cx="3539490" cy="2138045"/>
          </a:xfrm>
          <a:prstGeom prst="rect">
            <a:avLst/>
          </a:prstGeom>
          <a:noFill/>
        </p:spPr>
        <p:txBody>
          <a:bodyPr wrap="square" rtlCol="0">
            <a:noAutofit/>
          </a:bodyPr>
          <a:lstStyle>
            <a:defPPr>
              <a:defRPr lang="zh-CN"/>
            </a:defPPr>
            <a:lvl1pPr>
              <a:lnSpc>
                <a:spcPct val="130000"/>
              </a:lnSpc>
              <a:defRPr sz="1400">
                <a:solidFill>
                  <a:schemeClr val="bg1"/>
                </a:solidFill>
              </a:defRPr>
            </a:lvl1pPr>
          </a:lstStyle>
          <a:p>
            <a:pPr algn="l"/>
            <a:r>
              <a:rPr lang="zh-CN" altLang="en-US" sz="1200" dirty="0">
                <a:solidFill>
                  <a:schemeClr val="tx1"/>
                </a:solidFill>
              </a:rPr>
              <a:t>三角立体卷铁芯是一种创新型的变压器铁芯结构，由三个等边三角形的芯柱立体排列而成。这三个芯柱通过精密卷绕技术，从窄到宽，在由宽到窄的连续钢带卷制而成，最终拼接成三个铁芯柱，横截面近似圆形或多边形。这种立体结构使得铁芯整体结构合理，卷绕紧密，消除了传统变压器中的接缝，确保了磁路的连续性</a:t>
            </a:r>
            <a:endParaRPr lang="zh-CN" altLang="en-US" sz="1200" dirty="0">
              <a:solidFill>
                <a:schemeClr val="tx1"/>
              </a:solidFill>
            </a:endParaRPr>
          </a:p>
        </p:txBody>
      </p:sp>
      <p:pic>
        <p:nvPicPr>
          <p:cNvPr id="40" name="图形 39"/>
          <p:cNvPicPr>
            <a:picLocks noChangeAspect="1"/>
          </p:cNvPicPr>
          <p:nvPr>
            <p:custDataLst>
              <p:tags r:id="rId14"/>
            </p:custDataLst>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4435786" y="3895860"/>
            <a:ext cx="260371" cy="260371"/>
          </a:xfrm>
          <a:prstGeom prst="rect">
            <a:avLst/>
          </a:prstGeom>
        </p:spPr>
      </p:pic>
      <p:sp>
        <p:nvSpPr>
          <p:cNvPr id="41" name="文本框 40"/>
          <p:cNvSpPr txBox="1"/>
          <p:nvPr>
            <p:custDataLst>
              <p:tags r:id="rId15"/>
            </p:custDataLst>
          </p:nvPr>
        </p:nvSpPr>
        <p:spPr>
          <a:xfrm>
            <a:off x="4812988" y="3803291"/>
            <a:ext cx="2356578" cy="460375"/>
          </a:xfrm>
          <a:prstGeom prst="rect">
            <a:avLst/>
          </a:prstGeom>
          <a:noFill/>
        </p:spPr>
        <p:txBody>
          <a:bodyPr wrap="square" rtlCol="0">
            <a:spAutoFit/>
          </a:bodyPr>
          <a:lstStyle>
            <a:defPPr>
              <a:defRPr lang="zh-CN"/>
            </a:defPPr>
            <a:lvl1pPr>
              <a:lnSpc>
                <a:spcPct val="130000"/>
              </a:lnSpc>
              <a:defRPr sz="1400">
                <a:solidFill>
                  <a:schemeClr val="bg1"/>
                </a:solidFill>
              </a:defRPr>
            </a:lvl1pPr>
          </a:lstStyle>
          <a:p>
            <a:pPr algn="ctr">
              <a:lnSpc>
                <a:spcPct val="100000"/>
              </a:lnSpc>
            </a:pPr>
            <a:r>
              <a:rPr lang="zh-CN" altLang="en-US" sz="2400" dirty="0">
                <a:solidFill>
                  <a:schemeClr val="tx1"/>
                </a:solidFill>
              </a:rPr>
              <a:t>基本形状结构</a:t>
            </a:r>
            <a:endParaRPr lang="zh-CN" altLang="en-US" sz="2400" dirty="0">
              <a:solidFill>
                <a:schemeClr val="tx1"/>
              </a:solidFill>
            </a:endParaRPr>
          </a:p>
        </p:txBody>
      </p:sp>
      <p:sp>
        <p:nvSpPr>
          <p:cNvPr id="5" name="文本框 4"/>
          <p:cNvSpPr txBox="1"/>
          <p:nvPr>
            <p:custDataLst>
              <p:tags r:id="rId16"/>
            </p:custDataLst>
          </p:nvPr>
        </p:nvSpPr>
        <p:spPr>
          <a:xfrm>
            <a:off x="8966513" y="3802004"/>
            <a:ext cx="2188402" cy="460375"/>
          </a:xfrm>
          <a:prstGeom prst="rect">
            <a:avLst/>
          </a:prstGeom>
          <a:noFill/>
        </p:spPr>
        <p:txBody>
          <a:bodyPr wrap="square" rtlCol="0">
            <a:spAutoFit/>
          </a:bodyPr>
          <a:lstStyle>
            <a:defPPr>
              <a:defRPr lang="zh-CN"/>
            </a:defPPr>
            <a:lvl1pPr>
              <a:lnSpc>
                <a:spcPct val="130000"/>
              </a:lnSpc>
              <a:defRPr sz="1400">
                <a:solidFill>
                  <a:schemeClr val="bg1"/>
                </a:solidFill>
              </a:defRPr>
            </a:lvl1pPr>
          </a:lstStyle>
          <a:p>
            <a:pPr algn="dist">
              <a:lnSpc>
                <a:spcPct val="100000"/>
              </a:lnSpc>
            </a:pPr>
            <a:r>
              <a:rPr lang="zh-CN" altLang="en-US" sz="2400" dirty="0">
                <a:solidFill>
                  <a:schemeClr val="tx1"/>
                </a:solidFill>
              </a:rPr>
              <a:t>制造工艺方法</a:t>
            </a:r>
            <a:endParaRPr lang="zh-CN" altLang="en-US" sz="2400" dirty="0">
              <a:solidFill>
                <a:schemeClr val="tx1"/>
              </a:solidFill>
            </a:endParaRPr>
          </a:p>
        </p:txBody>
      </p:sp>
      <p:pic>
        <p:nvPicPr>
          <p:cNvPr id="11" name="图形 39"/>
          <p:cNvPicPr>
            <a:picLocks noChangeAspect="1"/>
          </p:cNvPicPr>
          <p:nvPr>
            <p:custDataLst>
              <p:tags r:id="rId17"/>
            </p:custDataLst>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8373108" y="3902295"/>
            <a:ext cx="260371" cy="260371"/>
          </a:xfrm>
          <a:prstGeom prst="rect">
            <a:avLst/>
          </a:prstGeom>
        </p:spPr>
      </p:pic>
      <p:pic>
        <p:nvPicPr>
          <p:cNvPr id="14" name="图片 13" descr="69ed9385f2fb7aed225c6381c648286"/>
          <p:cNvPicPr>
            <a:picLocks noChangeAspect="1"/>
          </p:cNvPicPr>
          <p:nvPr>
            <p:custDataLst>
              <p:tags r:id="rId18"/>
            </p:custDataLst>
          </p:nvPr>
        </p:nvPicPr>
        <p:blipFill>
          <a:blip r:embed="rId19"/>
          <a:stretch>
            <a:fillRect/>
          </a:stretch>
        </p:blipFill>
        <p:spPr>
          <a:xfrm>
            <a:off x="8143875" y="985520"/>
            <a:ext cx="3792855" cy="2555240"/>
          </a:xfrm>
          <a:prstGeom prst="rect">
            <a:avLst/>
          </a:prstGeom>
        </p:spPr>
      </p:pic>
      <p:pic>
        <p:nvPicPr>
          <p:cNvPr id="4" name="图片 3" descr="dcd235ebe3bc8475e4836eb2509b0b2"/>
          <p:cNvPicPr>
            <a:picLocks noChangeAspect="1"/>
          </p:cNvPicPr>
          <p:nvPr>
            <p:custDataLst>
              <p:tags r:id="rId20"/>
            </p:custDataLst>
          </p:nvPr>
        </p:nvPicPr>
        <p:blipFill>
          <a:blip r:embed="rId21"/>
          <a:stretch>
            <a:fillRect/>
          </a:stretch>
        </p:blipFill>
        <p:spPr>
          <a:xfrm>
            <a:off x="4195911" y="985586"/>
            <a:ext cx="3647766" cy="2555817"/>
          </a:xfrm>
          <a:prstGeom prst="rect">
            <a:avLst/>
          </a:prstGeom>
        </p:spPr>
      </p:pic>
      <p:pic>
        <p:nvPicPr>
          <p:cNvPr id="3" name="图片 2" descr="3a99a7449c6945e4dbd28baf137eecc"/>
          <p:cNvPicPr>
            <a:picLocks noChangeAspect="1"/>
          </p:cNvPicPr>
          <p:nvPr>
            <p:custDataLst>
              <p:tags r:id="rId22"/>
            </p:custDataLst>
          </p:nvPr>
        </p:nvPicPr>
        <p:blipFill>
          <a:blip r:embed="rId23"/>
          <a:stretch>
            <a:fillRect/>
          </a:stretch>
        </p:blipFill>
        <p:spPr>
          <a:xfrm>
            <a:off x="247650" y="983012"/>
            <a:ext cx="3647766" cy="255839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文本框 26"/>
          <p:cNvSpPr txBox="1"/>
          <p:nvPr/>
        </p:nvSpPr>
        <p:spPr>
          <a:xfrm>
            <a:off x="2115479" y="100340"/>
            <a:ext cx="3103040" cy="521970"/>
          </a:xfrm>
          <a:prstGeom prst="rect">
            <a:avLst/>
          </a:prstGeom>
          <a:noFill/>
        </p:spPr>
        <p:txBody>
          <a:bodyPr wrap="square" rtlCol="0">
            <a:spAutoFit/>
          </a:bodyPr>
          <a:lstStyle/>
          <a:p>
            <a:r>
              <a:rPr lang="zh-CN" altLang="en-US" sz="2800" dirty="0">
                <a:solidFill>
                  <a:srgbClr val="1876B5"/>
                </a:solidFill>
              </a:rPr>
              <a:t>产品</a:t>
            </a:r>
            <a:r>
              <a:rPr lang="zh-CN" altLang="en-US" sz="2800" dirty="0">
                <a:solidFill>
                  <a:srgbClr val="1876B5"/>
                </a:solidFill>
              </a:rPr>
              <a:t>介绍</a:t>
            </a:r>
            <a:endParaRPr lang="zh-CN" altLang="en-US" sz="2800" dirty="0">
              <a:solidFill>
                <a:srgbClr val="1876B5"/>
              </a:solidFill>
            </a:endParaRPr>
          </a:p>
        </p:txBody>
      </p:sp>
      <p:sp>
        <p:nvSpPr>
          <p:cNvPr id="33" name="文本框 32"/>
          <p:cNvSpPr txBox="1"/>
          <p:nvPr/>
        </p:nvSpPr>
        <p:spPr>
          <a:xfrm>
            <a:off x="495480" y="100340"/>
            <a:ext cx="714807" cy="523220"/>
          </a:xfrm>
          <a:prstGeom prst="rect">
            <a:avLst/>
          </a:prstGeom>
          <a:noFill/>
        </p:spPr>
        <p:txBody>
          <a:bodyPr wrap="square" rtlCol="0">
            <a:spAutoFit/>
          </a:bodyPr>
          <a:lstStyle/>
          <a:p>
            <a:pPr algn="ctr"/>
            <a:r>
              <a:rPr lang="en-US" altLang="zh-CN" sz="2800" dirty="0">
                <a:solidFill>
                  <a:schemeClr val="bg1"/>
                </a:solidFill>
              </a:rPr>
              <a:t>02</a:t>
            </a:r>
            <a:endParaRPr lang="zh-CN" altLang="en-US" sz="2800" dirty="0">
              <a:solidFill>
                <a:schemeClr val="bg1"/>
              </a:solidFill>
            </a:endParaRPr>
          </a:p>
        </p:txBody>
      </p:sp>
      <p:sp>
        <p:nvSpPr>
          <p:cNvPr id="70" name="文本框 69"/>
          <p:cNvSpPr txBox="1"/>
          <p:nvPr>
            <p:custDataLst>
              <p:tags r:id="rId1"/>
            </p:custDataLst>
          </p:nvPr>
        </p:nvSpPr>
        <p:spPr>
          <a:xfrm>
            <a:off x="4197691" y="2669703"/>
            <a:ext cx="2167491" cy="460375"/>
          </a:xfrm>
          <a:prstGeom prst="rect">
            <a:avLst/>
          </a:prstGeom>
          <a:noFill/>
        </p:spPr>
        <p:txBody>
          <a:bodyPr wrap="square" rtlCol="0">
            <a:spAutoFit/>
          </a:bodyPr>
          <a:lstStyle/>
          <a:p>
            <a:pPr algn="ctr"/>
            <a:r>
              <a:rPr lang="zh-CN" altLang="en-US" sz="2400" dirty="0">
                <a:solidFill>
                  <a:schemeClr val="tx1"/>
                </a:solidFill>
              </a:rPr>
              <a:t>三相磁路平衡</a:t>
            </a:r>
            <a:endParaRPr lang="zh-CN" altLang="en-US" sz="2400" dirty="0">
              <a:solidFill>
                <a:schemeClr val="tx1"/>
              </a:solidFill>
            </a:endParaRPr>
          </a:p>
        </p:txBody>
      </p:sp>
      <p:sp>
        <p:nvSpPr>
          <p:cNvPr id="72" name="椭圆 71"/>
          <p:cNvSpPr/>
          <p:nvPr>
            <p:custDataLst>
              <p:tags r:id="rId2"/>
            </p:custDataLst>
          </p:nvPr>
        </p:nvSpPr>
        <p:spPr>
          <a:xfrm>
            <a:off x="4801095" y="1502354"/>
            <a:ext cx="881942" cy="881942"/>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73" name="图形 72"/>
          <p:cNvPicPr>
            <a:picLocks noChangeAspect="1"/>
          </p:cNvPicPr>
          <p:nvPr>
            <p:custDataLst>
              <p:tags r:id="rId3"/>
            </p:custData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060814" y="1682698"/>
            <a:ext cx="381554" cy="381554"/>
          </a:xfrm>
          <a:prstGeom prst="rect">
            <a:avLst/>
          </a:prstGeom>
        </p:spPr>
      </p:pic>
      <p:sp>
        <p:nvSpPr>
          <p:cNvPr id="77" name="文本框 76"/>
          <p:cNvSpPr txBox="1"/>
          <p:nvPr>
            <p:custDataLst>
              <p:tags r:id="rId6"/>
            </p:custDataLst>
          </p:nvPr>
        </p:nvSpPr>
        <p:spPr>
          <a:xfrm>
            <a:off x="6901273" y="2669703"/>
            <a:ext cx="2167491" cy="460375"/>
          </a:xfrm>
          <a:prstGeom prst="rect">
            <a:avLst/>
          </a:prstGeom>
          <a:noFill/>
        </p:spPr>
        <p:txBody>
          <a:bodyPr wrap="square" rtlCol="0">
            <a:spAutoFit/>
          </a:bodyPr>
          <a:lstStyle/>
          <a:p>
            <a:pPr algn="ctr"/>
            <a:r>
              <a:rPr lang="zh-CN" altLang="en-US" sz="2400" dirty="0">
                <a:solidFill>
                  <a:schemeClr val="tx1"/>
                </a:solidFill>
              </a:rPr>
              <a:t>应用设备领域</a:t>
            </a:r>
            <a:endParaRPr lang="zh-CN" altLang="en-US" sz="2400" dirty="0">
              <a:solidFill>
                <a:schemeClr val="tx1"/>
              </a:solidFill>
            </a:endParaRPr>
          </a:p>
        </p:txBody>
      </p:sp>
      <p:sp>
        <p:nvSpPr>
          <p:cNvPr id="79" name="椭圆 78"/>
          <p:cNvSpPr/>
          <p:nvPr>
            <p:custDataLst>
              <p:tags r:id="rId7"/>
            </p:custDataLst>
          </p:nvPr>
        </p:nvSpPr>
        <p:spPr>
          <a:xfrm>
            <a:off x="7468482" y="1502354"/>
            <a:ext cx="881942" cy="881942"/>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80" name="图形 79"/>
          <p:cNvPicPr>
            <a:picLocks noChangeAspect="1"/>
          </p:cNvPicPr>
          <p:nvPr>
            <p:custDataLst>
              <p:tags r:id="rId8"/>
            </p:custData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718676" y="1682698"/>
            <a:ext cx="381554" cy="381554"/>
          </a:xfrm>
          <a:prstGeom prst="rect">
            <a:avLst/>
          </a:prstGeom>
        </p:spPr>
      </p:pic>
      <p:sp>
        <p:nvSpPr>
          <p:cNvPr id="88" name="文本框 87"/>
          <p:cNvSpPr txBox="1"/>
          <p:nvPr>
            <p:custDataLst>
              <p:tags r:id="rId9"/>
            </p:custDataLst>
          </p:nvPr>
        </p:nvSpPr>
        <p:spPr>
          <a:xfrm>
            <a:off x="9549610" y="2669703"/>
            <a:ext cx="2167491" cy="460375"/>
          </a:xfrm>
          <a:prstGeom prst="rect">
            <a:avLst/>
          </a:prstGeom>
          <a:noFill/>
        </p:spPr>
        <p:txBody>
          <a:bodyPr wrap="square" rtlCol="0">
            <a:spAutoFit/>
          </a:bodyPr>
          <a:lstStyle/>
          <a:p>
            <a:pPr algn="ctr"/>
            <a:r>
              <a:rPr lang="zh-CN" altLang="en-US" sz="2400" dirty="0">
                <a:solidFill>
                  <a:schemeClr val="tx1"/>
                </a:solidFill>
              </a:rPr>
              <a:t>节能与小型化</a:t>
            </a:r>
            <a:endParaRPr lang="zh-CN" altLang="en-US" sz="2400" dirty="0">
              <a:solidFill>
                <a:schemeClr val="tx1"/>
              </a:solidFill>
            </a:endParaRPr>
          </a:p>
        </p:txBody>
      </p:sp>
      <p:sp>
        <p:nvSpPr>
          <p:cNvPr id="90" name="椭圆 89"/>
          <p:cNvSpPr/>
          <p:nvPr>
            <p:custDataLst>
              <p:tags r:id="rId10"/>
            </p:custDataLst>
          </p:nvPr>
        </p:nvSpPr>
        <p:spPr>
          <a:xfrm>
            <a:off x="10085704" y="1502354"/>
            <a:ext cx="881942" cy="881942"/>
          </a:xfrm>
          <a:prstGeom prst="ellipse">
            <a:avLst/>
          </a:prstGeom>
          <a:solidFill>
            <a:srgbClr val="1876B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pic>
        <p:nvPicPr>
          <p:cNvPr id="91" name="图形 90"/>
          <p:cNvPicPr>
            <a:picLocks noChangeAspect="1"/>
          </p:cNvPicPr>
          <p:nvPr>
            <p:custDataLst>
              <p:tags r:id="rId11"/>
            </p:custDataLst>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0335898" y="1682698"/>
            <a:ext cx="381554" cy="381554"/>
          </a:xfrm>
          <a:prstGeom prst="rect">
            <a:avLst/>
          </a:prstGeom>
        </p:spPr>
      </p:pic>
      <p:sp>
        <p:nvSpPr>
          <p:cNvPr id="3" name="文本框 2"/>
          <p:cNvSpPr txBox="1"/>
          <p:nvPr/>
        </p:nvSpPr>
        <p:spPr>
          <a:xfrm>
            <a:off x="6715760" y="3415030"/>
            <a:ext cx="2538000" cy="2439670"/>
          </a:xfrm>
          <a:prstGeom prst="rect">
            <a:avLst/>
          </a:prstGeom>
        </p:spPr>
        <p:style>
          <a:lnRef idx="3">
            <a:schemeClr val="accent1"/>
          </a:lnRef>
          <a:fillRef idx="0">
            <a:srgbClr val="FFFFFF"/>
          </a:fillRef>
          <a:effectRef idx="0">
            <a:srgbClr val="FFFFFF"/>
          </a:effectRef>
          <a:fontRef idx="minor">
            <a:schemeClr val="tx1"/>
          </a:fontRef>
        </p:style>
        <p:txBody>
          <a:bodyPr wrap="square" rtlCol="0">
            <a:noAutofit/>
          </a:bodyPr>
          <a:p>
            <a:pPr algn="l"/>
            <a:endParaRPr lang="zh-CN" altLang="en-US" sz="1400" dirty="0">
              <a:solidFill>
                <a:schemeClr val="tx1">
                  <a:lumMod val="50000"/>
                  <a:lumOff val="50000"/>
                </a:schemeClr>
              </a:solidFill>
              <a:sym typeface="+mn-ea"/>
            </a:endParaRPr>
          </a:p>
        </p:txBody>
      </p:sp>
      <p:sp>
        <p:nvSpPr>
          <p:cNvPr id="4" name="矩形 3"/>
          <p:cNvSpPr/>
          <p:nvPr/>
        </p:nvSpPr>
        <p:spPr>
          <a:xfrm>
            <a:off x="4002405" y="3429000"/>
            <a:ext cx="2536825" cy="2432050"/>
          </a:xfrm>
          <a:prstGeom prst="rect">
            <a:avLst/>
          </a:prstGeom>
        </p:spPr>
        <p:style>
          <a:lnRef idx="3">
            <a:schemeClr val="accent1"/>
          </a:lnRef>
          <a:fillRef idx="0">
            <a:srgbClr val="FFFFFF"/>
          </a:fillRef>
          <a:effectRef idx="0">
            <a:srgbClr val="FFFFFF"/>
          </a:effectRef>
          <a:fontRef idx="minor">
            <a:schemeClr val="tx1"/>
          </a:fontRef>
        </p:style>
        <p:txBody>
          <a:bodyPr rtlCol="0" anchor="ctr"/>
          <a:p>
            <a:pPr algn="l"/>
            <a:endParaRPr lang="zh-CN" altLang="en-US"/>
          </a:p>
        </p:txBody>
      </p:sp>
      <p:sp>
        <p:nvSpPr>
          <p:cNvPr id="5" name="文本框 4"/>
          <p:cNvSpPr txBox="1"/>
          <p:nvPr/>
        </p:nvSpPr>
        <p:spPr>
          <a:xfrm>
            <a:off x="9429750" y="3415030"/>
            <a:ext cx="2540000" cy="2424430"/>
          </a:xfrm>
          <a:prstGeom prst="rect">
            <a:avLst/>
          </a:prstGeom>
        </p:spPr>
        <p:style>
          <a:lnRef idx="3">
            <a:schemeClr val="accent1"/>
          </a:lnRef>
          <a:fillRef idx="0">
            <a:srgbClr val="FFFFFF"/>
          </a:fillRef>
          <a:effectRef idx="0">
            <a:srgbClr val="FFFFFF"/>
          </a:effectRef>
          <a:fontRef idx="minor">
            <a:schemeClr val="tx1"/>
          </a:fontRef>
        </p:style>
        <p:txBody>
          <a:bodyPr wrap="square" rtlCol="0">
            <a:noAutofit/>
          </a:bodyPr>
          <a:p>
            <a:pPr algn="l"/>
            <a:r>
              <a:rPr lang="zh-CN" altLang="en-US" sz="1400" dirty="0">
                <a:sym typeface="+mn-ea"/>
              </a:rPr>
              <a:t>三角立体卷铁芯的应用使得变压器在节能和小型化方面取得了显著进展，通过降低铁芯损耗和噪声，减少了能源的浪费，提高了能源利用效率。使立体结构的紧凑性使得变压器体积更小，占地面积更少，便于安装和运输。这种节能与小型化使得三角立体卷铁芯在电力设备和新能源领域具有广阔的应用前景。</a:t>
            </a:r>
            <a:endParaRPr lang="zh-CN" altLang="en-US" sz="1400" dirty="0">
              <a:sym typeface="+mn-ea"/>
            </a:endParaRPr>
          </a:p>
        </p:txBody>
      </p:sp>
      <p:sp>
        <p:nvSpPr>
          <p:cNvPr id="38" name="文本框 37"/>
          <p:cNvSpPr txBox="1"/>
          <p:nvPr>
            <p:custDataLst>
              <p:tags r:id="rId12"/>
            </p:custDataLst>
          </p:nvPr>
        </p:nvSpPr>
        <p:spPr>
          <a:xfrm>
            <a:off x="6715760" y="3414395"/>
            <a:ext cx="2531110" cy="2425065"/>
          </a:xfrm>
          <a:prstGeom prst="rect">
            <a:avLst/>
          </a:prstGeom>
          <a:noFill/>
        </p:spPr>
        <p:txBody>
          <a:bodyPr wrap="square" rtlCol="0">
            <a:noAutofit/>
          </a:bodyPr>
          <a:lstStyle>
            <a:defPPr>
              <a:defRPr lang="zh-CN"/>
            </a:defPPr>
            <a:lvl1pPr>
              <a:lnSpc>
                <a:spcPct val="130000"/>
              </a:lnSpc>
              <a:defRPr sz="1400">
                <a:solidFill>
                  <a:schemeClr val="bg1"/>
                </a:solidFill>
              </a:defRPr>
            </a:lvl1pPr>
          </a:lstStyle>
          <a:p>
            <a:pPr algn="l"/>
            <a:r>
              <a:rPr lang="zh-CN" altLang="en-US" dirty="0">
                <a:solidFill>
                  <a:schemeClr val="tx1"/>
                </a:solidFill>
                <a:sym typeface="+mn-ea"/>
              </a:rPr>
              <a:t>三角立体卷铁芯广泛应用于变压器和电抗器等电力设备上。其优异的性能使得这些设备在电力系统中能够更加高效、稳定地运行，满足了不同领域对电力设备的需求。</a:t>
            </a:r>
            <a:endParaRPr lang="zh-CN" altLang="en-US" dirty="0">
              <a:solidFill>
                <a:schemeClr val="tx1"/>
              </a:solidFill>
              <a:sym typeface="+mn-ea"/>
            </a:endParaRPr>
          </a:p>
        </p:txBody>
      </p:sp>
      <p:sp>
        <p:nvSpPr>
          <p:cNvPr id="2" name="文本框 1"/>
          <p:cNvSpPr txBox="1"/>
          <p:nvPr>
            <p:custDataLst>
              <p:tags r:id="rId13"/>
            </p:custDataLst>
          </p:nvPr>
        </p:nvSpPr>
        <p:spPr>
          <a:xfrm>
            <a:off x="4001770" y="3414395"/>
            <a:ext cx="2531110" cy="2496185"/>
          </a:xfrm>
          <a:prstGeom prst="rect">
            <a:avLst/>
          </a:prstGeom>
          <a:noFill/>
        </p:spPr>
        <p:txBody>
          <a:bodyPr wrap="square" rtlCol="0">
            <a:noAutofit/>
          </a:bodyPr>
          <a:lstStyle>
            <a:defPPr>
              <a:defRPr lang="zh-CN"/>
            </a:defPPr>
            <a:lvl1pPr>
              <a:lnSpc>
                <a:spcPct val="130000"/>
              </a:lnSpc>
              <a:defRPr sz="1400">
                <a:solidFill>
                  <a:schemeClr val="bg1"/>
                </a:solidFill>
              </a:defRPr>
            </a:lvl1pPr>
          </a:lstStyle>
          <a:p>
            <a:pPr algn="l"/>
            <a:r>
              <a:rPr lang="zh-CN" altLang="en-US">
                <a:solidFill>
                  <a:schemeClr val="tx1"/>
                </a:solidFill>
                <a:sym typeface="+mn-ea"/>
              </a:rPr>
              <a:t>三角立体卷铁芯的三个芯柱磁路长度完全一致且最短，确保了三相磁路的平衡，不仅提高了变压器的运行效率，还减少了因磁路不平衡而产生的损耗和噪音</a:t>
            </a:r>
            <a:r>
              <a:rPr lang="zh-CN" altLang="en-US">
                <a:sym typeface="+mn-ea"/>
              </a:rPr>
              <a:t>。</a:t>
            </a:r>
            <a:endParaRPr lang="zh-CN" altLang="en-US" dirty="0">
              <a:solidFill>
                <a:schemeClr val="tx1"/>
              </a:solidFill>
              <a:sym typeface="+mn-ea"/>
            </a:endParaRPr>
          </a:p>
        </p:txBody>
      </p:sp>
      <p:pic>
        <p:nvPicPr>
          <p:cNvPr id="8" name="图片 7" descr="5cafc085d1ca5f1c9324c4f846d2974"/>
          <p:cNvPicPr>
            <a:picLocks noChangeAspect="1"/>
          </p:cNvPicPr>
          <p:nvPr/>
        </p:nvPicPr>
        <p:blipFill>
          <a:blip r:embed="rId14"/>
          <a:stretch>
            <a:fillRect/>
          </a:stretch>
        </p:blipFill>
        <p:spPr>
          <a:xfrm>
            <a:off x="259715" y="1502410"/>
            <a:ext cx="3402330" cy="43599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文本框 17"/>
          <p:cNvSpPr txBox="1"/>
          <p:nvPr/>
        </p:nvSpPr>
        <p:spPr>
          <a:xfrm>
            <a:off x="587806" y="697030"/>
            <a:ext cx="2284934" cy="1862048"/>
          </a:xfrm>
          <a:prstGeom prst="rect">
            <a:avLst/>
          </a:prstGeom>
          <a:noFill/>
        </p:spPr>
        <p:txBody>
          <a:bodyPr wrap="square" rtlCol="0">
            <a:spAutoFit/>
          </a:bodyPr>
          <a:lstStyle/>
          <a:p>
            <a:r>
              <a:rPr lang="en-US" altLang="zh-CN" sz="11500" dirty="0">
                <a:ln>
                  <a:gradFill flip="none" rotWithShape="1">
                    <a:gsLst>
                      <a:gs pos="0">
                        <a:schemeClr val="bg1"/>
                      </a:gs>
                      <a:gs pos="75000">
                        <a:schemeClr val="bg1">
                          <a:alpha val="0"/>
                        </a:schemeClr>
                      </a:gs>
                    </a:gsLst>
                    <a:lin ang="5400000" scaled="1"/>
                    <a:tileRect/>
                  </a:gradFill>
                </a:ln>
                <a:noFill/>
              </a:rPr>
              <a:t>03</a:t>
            </a:r>
            <a:endParaRPr lang="zh-CN" altLang="en-US" sz="11500" dirty="0">
              <a:ln>
                <a:gradFill flip="none" rotWithShape="1">
                  <a:gsLst>
                    <a:gs pos="0">
                      <a:schemeClr val="bg1"/>
                    </a:gs>
                    <a:gs pos="75000">
                      <a:schemeClr val="bg1">
                        <a:alpha val="0"/>
                      </a:schemeClr>
                    </a:gs>
                  </a:gsLst>
                  <a:lin ang="5400000" scaled="1"/>
                  <a:tileRect/>
                </a:gradFill>
              </a:ln>
              <a:noFill/>
            </a:endParaRPr>
          </a:p>
        </p:txBody>
      </p:sp>
      <p:sp>
        <p:nvSpPr>
          <p:cNvPr id="19" name="文本框 18"/>
          <p:cNvSpPr txBox="1"/>
          <p:nvPr/>
        </p:nvSpPr>
        <p:spPr>
          <a:xfrm>
            <a:off x="535100" y="1975320"/>
            <a:ext cx="4456633" cy="583565"/>
          </a:xfrm>
          <a:prstGeom prst="rect">
            <a:avLst/>
          </a:prstGeom>
          <a:noFill/>
        </p:spPr>
        <p:txBody>
          <a:bodyPr wrap="square" rtlCol="0">
            <a:spAutoFit/>
          </a:bodyPr>
          <a:lstStyle/>
          <a:p>
            <a:r>
              <a:rPr lang="zh-CN" altLang="en-US" sz="3200" dirty="0">
                <a:solidFill>
                  <a:schemeClr val="bg1"/>
                </a:solidFill>
              </a:rPr>
              <a:t>主要生产设备</a:t>
            </a:r>
            <a:endParaRPr lang="zh-CN" altLang="en-US" sz="3200" dirty="0">
              <a:solidFill>
                <a:schemeClr val="bg1"/>
              </a:solidFill>
            </a:endParaRPr>
          </a:p>
        </p:txBody>
      </p:sp>
      <p:cxnSp>
        <p:nvCxnSpPr>
          <p:cNvPr id="27" name="直接连接符 26"/>
          <p:cNvCxnSpPr/>
          <p:nvPr/>
        </p:nvCxnSpPr>
        <p:spPr>
          <a:xfrm>
            <a:off x="535100" y="5160846"/>
            <a:ext cx="3319780" cy="8255"/>
          </a:xfrm>
          <a:prstGeom prst="line">
            <a:avLst/>
          </a:prstGeom>
          <a:ln>
            <a:gradFill flip="none" rotWithShape="1">
              <a:gsLst>
                <a:gs pos="0">
                  <a:schemeClr val="bg1"/>
                </a:gs>
                <a:gs pos="100000">
                  <a:schemeClr val="bg1">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535100" y="2837015"/>
            <a:ext cx="4456633" cy="2306955"/>
          </a:xfrm>
          <a:prstGeom prst="rect">
            <a:avLst/>
          </a:prstGeom>
          <a:noFill/>
        </p:spPr>
        <p:txBody>
          <a:bodyPr wrap="square" rtlCol="0">
            <a:spAutoFit/>
          </a:bodyPr>
          <a:p>
            <a:r>
              <a:rPr lang="zh-CN" altLang="en-US" sz="3600" dirty="0">
                <a:solidFill>
                  <a:schemeClr val="bg1"/>
                </a:solidFill>
              </a:rPr>
              <a:t>纵向剪切机</a:t>
            </a:r>
            <a:r>
              <a:rPr lang="en-US" altLang="zh-CN" sz="3600" dirty="0">
                <a:solidFill>
                  <a:schemeClr val="bg1"/>
                </a:solidFill>
              </a:rPr>
              <a:t>  1</a:t>
            </a:r>
            <a:r>
              <a:rPr lang="zh-CN" altLang="en-US" sz="3600" dirty="0">
                <a:solidFill>
                  <a:schemeClr val="bg1"/>
                </a:solidFill>
              </a:rPr>
              <a:t>台</a:t>
            </a:r>
            <a:endParaRPr lang="zh-CN" altLang="en-US" sz="3600" dirty="0">
              <a:solidFill>
                <a:schemeClr val="bg1"/>
              </a:solidFill>
            </a:endParaRPr>
          </a:p>
          <a:p>
            <a:r>
              <a:rPr lang="zh-CN" altLang="en-US" sz="3600" dirty="0">
                <a:solidFill>
                  <a:schemeClr val="bg1"/>
                </a:solidFill>
              </a:rPr>
              <a:t>自动开料机</a:t>
            </a:r>
            <a:r>
              <a:rPr lang="en-US" altLang="zh-CN" sz="3600" dirty="0">
                <a:solidFill>
                  <a:schemeClr val="bg1"/>
                </a:solidFill>
              </a:rPr>
              <a:t>  2</a:t>
            </a:r>
            <a:r>
              <a:rPr lang="zh-CN" altLang="en-US" sz="3600" dirty="0">
                <a:solidFill>
                  <a:schemeClr val="bg1"/>
                </a:solidFill>
              </a:rPr>
              <a:t>台</a:t>
            </a:r>
            <a:endParaRPr lang="zh-CN" altLang="en-US" sz="3600" dirty="0">
              <a:solidFill>
                <a:schemeClr val="bg1"/>
              </a:solidFill>
            </a:endParaRPr>
          </a:p>
          <a:p>
            <a:r>
              <a:rPr lang="zh-CN" altLang="en-US" sz="3600" dirty="0">
                <a:solidFill>
                  <a:schemeClr val="bg1"/>
                </a:solidFill>
              </a:rPr>
              <a:t>铁芯卷绕机</a:t>
            </a:r>
            <a:r>
              <a:rPr lang="en-US" altLang="zh-CN" sz="3600" dirty="0">
                <a:solidFill>
                  <a:schemeClr val="bg1"/>
                </a:solidFill>
              </a:rPr>
              <a:t>  4</a:t>
            </a:r>
            <a:r>
              <a:rPr lang="zh-CN" altLang="en-US" sz="3600" dirty="0">
                <a:solidFill>
                  <a:schemeClr val="bg1"/>
                </a:solidFill>
              </a:rPr>
              <a:t>台</a:t>
            </a:r>
            <a:endParaRPr lang="zh-CN" altLang="en-US" sz="3600" dirty="0">
              <a:solidFill>
                <a:schemeClr val="bg1"/>
              </a:solidFill>
            </a:endParaRPr>
          </a:p>
          <a:p>
            <a:r>
              <a:rPr lang="zh-CN" altLang="en-US" sz="3600" dirty="0">
                <a:solidFill>
                  <a:schemeClr val="bg1"/>
                </a:solidFill>
              </a:rPr>
              <a:t>退火炉</a:t>
            </a:r>
            <a:r>
              <a:rPr lang="en-US" altLang="zh-CN" sz="3600" dirty="0">
                <a:solidFill>
                  <a:schemeClr val="bg1"/>
                </a:solidFill>
              </a:rPr>
              <a:t>      1</a:t>
            </a:r>
            <a:r>
              <a:rPr lang="zh-CN" altLang="en-US" sz="3600" dirty="0">
                <a:solidFill>
                  <a:schemeClr val="bg1"/>
                </a:solidFill>
              </a:rPr>
              <a:t>台</a:t>
            </a:r>
            <a:endParaRPr lang="zh-CN" altLang="en-US" sz="3600" dirty="0">
              <a:solidFill>
                <a:schemeClr val="bg1"/>
              </a:solidFill>
            </a:endParaRPr>
          </a:p>
        </p:txBody>
      </p:sp>
    </p:spTree>
  </p:cSld>
  <p:clrMapOvr>
    <a:masterClrMapping/>
  </p:clrMapOvr>
</p:sld>
</file>

<file path=ppt/tags/tag1.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10.xml><?xml version="1.0" encoding="utf-8"?>
<p:tagLst xmlns:p="http://schemas.openxmlformats.org/presentationml/2006/main">
  <p:tag name="KSO_WM_DIAGRAM_VIRTUALLY_FRAME" val="{&quot;height&quot;:351.98811023622045,&quot;left&quot;:238.85716535433076,&quot;top&quot;:94.00598425196848,&quot;width&quot;:589.1428346456693}"/>
</p:tagLst>
</file>

<file path=ppt/tags/tag11.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12.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13.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14.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15.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16.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17.xml><?xml version="1.0" encoding="utf-8"?>
<p:tagLst xmlns:p="http://schemas.openxmlformats.org/presentationml/2006/main">
  <p:tag name="KSO_WM_DIAGRAM_VIRTUALLY_FRAME" val="{&quot;height&quot;:387.6653543307086,&quot;left&quot;:356.4424409448819,&quot;top&quot;:140.5459842519685,&quot;width&quot;:491.44897637795276}"/>
</p:tagLst>
</file>

<file path=ppt/tags/tag18.xml><?xml version="1.0" encoding="utf-8"?>
<p:tagLst xmlns:p="http://schemas.openxmlformats.org/presentationml/2006/main">
  <p:tag name="KSO_WM_DIAGRAM_VIRTUALLY_FRAME" val="{&quot;height&quot;:377.85755905511803,&quot;left&quot;:82.82692913385827,&quot;top&quot;:116.9167716535433,&quot;width&quot;:802.7230708661417}"/>
</p:tagLst>
</file>

<file path=ppt/tags/tag19.xml><?xml version="1.0" encoding="utf-8"?>
<p:tagLst xmlns:p="http://schemas.openxmlformats.org/presentationml/2006/main">
  <p:tag name="KSO_WM_DIAGRAM_VIRTUALLY_FRAME" val="{&quot;height&quot;:377.85755905511803,&quot;left&quot;:82.82692913385827,&quot;top&quot;:116.9167716535433,&quot;width&quot;:802.7230708661417}"/>
</p:tagLst>
</file>

<file path=ppt/tags/tag2.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20.xml><?xml version="1.0" encoding="utf-8"?>
<p:tagLst xmlns:p="http://schemas.openxmlformats.org/presentationml/2006/main">
  <p:tag name="KSO_WM_DIAGRAM_VIRTUALLY_FRAME" val="{&quot;height&quot;:377.85755905511803,&quot;left&quot;:82.82692913385827,&quot;top&quot;:116.9167716535433,&quot;width&quot;:802.7230708661417}"/>
</p:tagLst>
</file>

<file path=ppt/tags/tag21.xml><?xml version="1.0" encoding="utf-8"?>
<p:tagLst xmlns:p="http://schemas.openxmlformats.org/presentationml/2006/main">
  <p:tag name="KSO_WM_DIAGRAM_VIRTUALLY_FRAME" val="{&quot;height&quot;:377.85755905511803,&quot;left&quot;:82.82692913385827,&quot;top&quot;:116.9167716535433,&quot;width&quot;:802.7230708661417}"/>
</p:tagLst>
</file>

<file path=ppt/tags/tag22.xml><?xml version="1.0" encoding="utf-8"?>
<p:tagLst xmlns:p="http://schemas.openxmlformats.org/presentationml/2006/main">
  <p:tag name="KSO_WM_DIAGRAM_VIRTUALLY_FRAME" val="{&quot;height&quot;:469.1,&quot;left&quot;:19.5,&quot;top&quot;:66.15,&quot;width&quot;:920.9}"/>
</p:tagLst>
</file>

<file path=ppt/tags/tag23.xml><?xml version="1.0" encoding="utf-8"?>
<p:tagLst xmlns:p="http://schemas.openxmlformats.org/presentationml/2006/main">
  <p:tag name="KSO_WM_DIAGRAM_VIRTUALLY_FRAME" val="{&quot;height&quot;:469.1,&quot;left&quot;:19.5,&quot;top&quot;:66.15,&quot;width&quot;:920.9}"/>
</p:tagLst>
</file>

<file path=ppt/tags/tag24.xml><?xml version="1.0" encoding="utf-8"?>
<p:tagLst xmlns:p="http://schemas.openxmlformats.org/presentationml/2006/main">
  <p:tag name="KSO_WM_DIAGRAM_VIRTUALLY_FRAME" val="{&quot;height&quot;:469.1,&quot;left&quot;:19.5,&quot;top&quot;:66.15,&quot;width&quot;:920.9}"/>
</p:tagLst>
</file>

<file path=ppt/tags/tag25.xml><?xml version="1.0" encoding="utf-8"?>
<p:tagLst xmlns:p="http://schemas.openxmlformats.org/presentationml/2006/main">
  <p:tag name="KSO_WM_DIAGRAM_VIRTUALLY_FRAME" val="{&quot;height&quot;:469.1,&quot;left&quot;:19.5,&quot;top&quot;:66.15,&quot;width&quot;:920.9}"/>
</p:tagLst>
</file>

<file path=ppt/tags/tag26.xml><?xml version="1.0" encoding="utf-8"?>
<p:tagLst xmlns:p="http://schemas.openxmlformats.org/presentationml/2006/main">
  <p:tag name="KSO_WM_DIAGRAM_VIRTUALLY_FRAME" val="{&quot;height&quot;:469.1,&quot;left&quot;:19.5,&quot;top&quot;:66.15,&quot;width&quot;:920.9}"/>
</p:tagLst>
</file>

<file path=ppt/tags/tag27.xml><?xml version="1.0" encoding="utf-8"?>
<p:tagLst xmlns:p="http://schemas.openxmlformats.org/presentationml/2006/main">
  <p:tag name="KSO_WM_DIAGRAM_VIRTUALLY_FRAME" val="{&quot;height&quot;:469.1,&quot;left&quot;:19.5,&quot;top&quot;:66.15,&quot;width&quot;:920.9}"/>
</p:tagLst>
</file>

<file path=ppt/tags/tag28.xml><?xml version="1.0" encoding="utf-8"?>
<p:tagLst xmlns:p="http://schemas.openxmlformats.org/presentationml/2006/main">
  <p:tag name="KSO_WM_DIAGRAM_VIRTUALLY_FRAME" val="{&quot;height&quot;:469.1,&quot;left&quot;:19.5,&quot;top&quot;:66.15,&quot;width&quot;:920.9}"/>
</p:tagLst>
</file>

<file path=ppt/tags/tag29.xml><?xml version="1.0" encoding="utf-8"?>
<p:tagLst xmlns:p="http://schemas.openxmlformats.org/presentationml/2006/main">
  <p:tag name="KSO_WM_DIAGRAM_VIRTUALLY_FRAME" val="{&quot;height&quot;:469.1,&quot;left&quot;:19.5,&quot;top&quot;:66.15,&quot;width&quot;:920.9}"/>
</p:tagLst>
</file>

<file path=ppt/tags/tag3.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30.xml><?xml version="1.0" encoding="utf-8"?>
<p:tagLst xmlns:p="http://schemas.openxmlformats.org/presentationml/2006/main">
  <p:tag name="KSO_WM_DIAGRAM_VIRTUALLY_FRAME" val="{&quot;height&quot;:469.1,&quot;left&quot;:19.5,&quot;top&quot;:66.15,&quot;width&quot;:920.9}"/>
</p:tagLst>
</file>

<file path=ppt/tags/tag31.xml><?xml version="1.0" encoding="utf-8"?>
<p:tagLst xmlns:p="http://schemas.openxmlformats.org/presentationml/2006/main">
  <p:tag name="KSO_WM_DIAGRAM_VIRTUALLY_FRAME" val="{&quot;height&quot;:469.1,&quot;left&quot;:19.5,&quot;top&quot;:66.15,&quot;width&quot;:920.9}"/>
</p:tagLst>
</file>

<file path=ppt/tags/tag32.xml><?xml version="1.0" encoding="utf-8"?>
<p:tagLst xmlns:p="http://schemas.openxmlformats.org/presentationml/2006/main">
  <p:tag name="KSO_WM_DIAGRAM_VIRTUALLY_FRAME" val="{&quot;height&quot;:469.1,&quot;left&quot;:19.5,&quot;top&quot;:66.15,&quot;width&quot;:920.9}"/>
</p:tagLst>
</file>

<file path=ppt/tags/tag33.xml><?xml version="1.0" encoding="utf-8"?>
<p:tagLst xmlns:p="http://schemas.openxmlformats.org/presentationml/2006/main">
  <p:tag name="KSO_WM_DIAGRAM_VIRTUALLY_FRAME" val="{&quot;height&quot;:469.1,&quot;left&quot;:19.5,&quot;top&quot;:66.15,&quot;width&quot;:920.9}"/>
</p:tagLst>
</file>

<file path=ppt/tags/tag34.xml><?xml version="1.0" encoding="utf-8"?>
<p:tagLst xmlns:p="http://schemas.openxmlformats.org/presentationml/2006/main">
  <p:tag name="KSO_WM_DIAGRAM_VIRTUALLY_FRAME" val="{&quot;height&quot;:469.1,&quot;left&quot;:19.5,&quot;top&quot;:66.15,&quot;width&quot;:920.9}"/>
</p:tagLst>
</file>

<file path=ppt/tags/tag35.xml><?xml version="1.0" encoding="utf-8"?>
<p:tagLst xmlns:p="http://schemas.openxmlformats.org/presentationml/2006/main">
  <p:tag name="KSO_WM_DIAGRAM_VIRTUALLY_FRAME" val="{&quot;height&quot;:469.1,&quot;left&quot;:19.5,&quot;top&quot;:66.15,&quot;width&quot;:920.9}"/>
</p:tagLst>
</file>

<file path=ppt/tags/tag36.xml><?xml version="1.0" encoding="utf-8"?>
<p:tagLst xmlns:p="http://schemas.openxmlformats.org/presentationml/2006/main">
  <p:tag name="KSO_WM_DIAGRAM_VIRTUALLY_FRAME" val="{&quot;height&quot;:469.1,&quot;left&quot;:19.5,&quot;top&quot;:66.15,&quot;width&quot;:920.9}"/>
</p:tagLst>
</file>

<file path=ppt/tags/tag37.xml><?xml version="1.0" encoding="utf-8"?>
<p:tagLst xmlns:p="http://schemas.openxmlformats.org/presentationml/2006/main">
  <p:tag name="KSO_WM_DIAGRAM_VIRTUALLY_FRAME" val="{&quot;height&quot;:469.1,&quot;left&quot;:19.5,&quot;top&quot;:66.15,&quot;width&quot;:920.9}"/>
</p:tagLst>
</file>

<file path=ppt/tags/tag38.xml><?xml version="1.0" encoding="utf-8"?>
<p:tagLst xmlns:p="http://schemas.openxmlformats.org/presentationml/2006/main">
  <p:tag name="KSO_WM_DIAGRAM_VIRTUALLY_FRAME" val="{&quot;height&quot;:149.41724409448832,&quot;left&quot;:322.82685039370074,&quot;top&quot;:192.3955905511811,&quot;width&quot;:595.5795275590551}"/>
</p:tagLst>
</file>

<file path=ppt/tags/tag39.xml><?xml version="1.0" encoding="utf-8"?>
<p:tagLst xmlns:p="http://schemas.openxmlformats.org/presentationml/2006/main">
  <p:tag name="KSO_WM_DIAGRAM_VIRTUALLY_FRAME" val="{&quot;height&quot;:149.41724409448832,&quot;left&quot;:322.82685039370074,&quot;top&quot;:192.3955905511811,&quot;width&quot;:595.5795275590551}"/>
</p:tagLst>
</file>

<file path=ppt/tags/tag4.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40.xml><?xml version="1.0" encoding="utf-8"?>
<p:tagLst xmlns:p="http://schemas.openxmlformats.org/presentationml/2006/main">
  <p:tag name="KSO_WM_DIAGRAM_VIRTUALLY_FRAME" val="{&quot;height&quot;:149.41724409448832,&quot;left&quot;:322.82685039370074,&quot;top&quot;:192.3955905511811,&quot;width&quot;:595.5795275590551}"/>
</p:tagLst>
</file>

<file path=ppt/tags/tag41.xml><?xml version="1.0" encoding="utf-8"?>
<p:tagLst xmlns:p="http://schemas.openxmlformats.org/presentationml/2006/main">
  <p:tag name="KSO_WM_DIAGRAM_VIRTUALLY_FRAME" val="{&quot;height&quot;:149.41724409448832,&quot;left&quot;:322.82685039370074,&quot;top&quot;:192.3955905511811,&quot;width&quot;:595.5795275590551}"/>
</p:tagLst>
</file>

<file path=ppt/tags/tag42.xml><?xml version="1.0" encoding="utf-8"?>
<p:tagLst xmlns:p="http://schemas.openxmlformats.org/presentationml/2006/main">
  <p:tag name="KSO_WM_DIAGRAM_VIRTUALLY_FRAME" val="{&quot;height&quot;:149.41724409448832,&quot;left&quot;:322.82685039370074,&quot;top&quot;:192.3955905511811,&quot;width&quot;:595.5795275590551}"/>
</p:tagLst>
</file>

<file path=ppt/tags/tag43.xml><?xml version="1.0" encoding="utf-8"?>
<p:tagLst xmlns:p="http://schemas.openxmlformats.org/presentationml/2006/main">
  <p:tag name="KSO_WM_DIAGRAM_VIRTUALLY_FRAME" val="{&quot;height&quot;:149.41724409448832,&quot;left&quot;:322.82685039370074,&quot;top&quot;:192.3955905511811,&quot;width&quot;:595.5795275590551}"/>
</p:tagLst>
</file>

<file path=ppt/tags/tag44.xml><?xml version="1.0" encoding="utf-8"?>
<p:tagLst xmlns:p="http://schemas.openxmlformats.org/presentationml/2006/main">
  <p:tag name="KSO_WM_DIAGRAM_VIRTUALLY_FRAME" val="{&quot;height&quot;:149.41724409448832,&quot;left&quot;:322.82685039370074,&quot;top&quot;:192.3955905511811,&quot;width&quot;:595.5795275590551}"/>
</p:tagLst>
</file>

<file path=ppt/tags/tag45.xml><?xml version="1.0" encoding="utf-8"?>
<p:tagLst xmlns:p="http://schemas.openxmlformats.org/presentationml/2006/main">
  <p:tag name="KSO_WM_DIAGRAM_VIRTUALLY_FRAME" val="{&quot;height&quot;:149.41724409448832,&quot;left&quot;:322.82685039370074,&quot;top&quot;:192.3955905511811,&quot;width&quot;:595.5795275590551}"/>
</p:tagLst>
</file>

<file path=ppt/tags/tag46.xml><?xml version="1.0" encoding="utf-8"?>
<p:tagLst xmlns:p="http://schemas.openxmlformats.org/presentationml/2006/main">
  <p:tag name="KSO_WM_DIAGRAM_VIRTUALLY_FRAME" val="{&quot;height&quot;:149.41724409448832,&quot;left&quot;:322.82685039370074,&quot;top&quot;:192.3955905511811,&quot;width&quot;:595.5795275590551}"/>
</p:tagLst>
</file>

<file path=ppt/tags/tag47.xml><?xml version="1.0" encoding="utf-8"?>
<p:tagLst xmlns:p="http://schemas.openxmlformats.org/presentationml/2006/main">
  <p:tag name="KSO_WM_DIAGRAM_VIRTUALLY_FRAME" val="{&quot;height&quot;:469.1,&quot;left&quot;:19.5,&quot;top&quot;:66.15,&quot;width&quot;:923.85}"/>
</p:tagLst>
</file>

<file path=ppt/tags/tag48.xml><?xml version="1.0" encoding="utf-8"?>
<p:tagLst xmlns:p="http://schemas.openxmlformats.org/presentationml/2006/main">
  <p:tag name="KSO_WM_DIAGRAM_VIRTUALLY_FRAME" val="{&quot;height&quot;:469.1,&quot;left&quot;:19.5,&quot;top&quot;:66.15,&quot;width&quot;:923.85}"/>
</p:tagLst>
</file>

<file path=ppt/tags/tag49.xml><?xml version="1.0" encoding="utf-8"?>
<p:tagLst xmlns:p="http://schemas.openxmlformats.org/presentationml/2006/main">
  <p:tag name="KSO_WM_DIAGRAM_VIRTUALLY_FRAME" val="{&quot;height&quot;:1244.4888976377954,&quot;left&quot;:28.26543307086614,&quot;top&quot;:206.9361417322835,&quot;width&quot;:906.4345669291339}"/>
</p:tagLst>
</file>

<file path=ppt/tags/tag5.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50.xml><?xml version="1.0" encoding="utf-8"?>
<p:tagLst xmlns:p="http://schemas.openxmlformats.org/presentationml/2006/main">
  <p:tag name="KSO_WM_DIAGRAM_VIRTUALLY_FRAME" val="{&quot;height&quot;:1244.4888976377954,&quot;left&quot;:28.26543307086614,&quot;top&quot;:206.9361417322835,&quot;width&quot;:906.4345669291339}"/>
</p:tagLst>
</file>

<file path=ppt/tags/tag51.xml><?xml version="1.0" encoding="utf-8"?>
<p:tagLst xmlns:p="http://schemas.openxmlformats.org/presentationml/2006/main">
  <p:tag name="KSO_WM_DIAGRAM_VIRTUALLY_FRAME" val="{&quot;height&quot;:1244.4888976377954,&quot;left&quot;:28.26543307086614,&quot;top&quot;:206.9361417322835,&quot;width&quot;:906.4345669291339}"/>
</p:tagLst>
</file>

<file path=ppt/tags/tag52.xml><?xml version="1.0" encoding="utf-8"?>
<p:tagLst xmlns:p="http://schemas.openxmlformats.org/presentationml/2006/main">
  <p:tag name="KSO_WM_DIAGRAM_VIRTUALLY_FRAME" val="{&quot;height&quot;:1244.4888976377954,&quot;left&quot;:28.26543307086614,&quot;top&quot;:206.9361417322835,&quot;width&quot;:906.4345669291339}"/>
</p:tagLst>
</file>

<file path=ppt/tags/tag53.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54.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55.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56.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57.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58.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59.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6.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60.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61.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62.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63.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64.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65.xml><?xml version="1.0" encoding="utf-8"?>
<p:tagLst xmlns:p="http://schemas.openxmlformats.org/presentationml/2006/main">
  <p:tag name="KSO_WM_DIAGRAM_VIRTUALLY_FRAME" val="{&quot;height&quot;:1244.4888976377954,&quot;left&quot;:28.26543307086614,&quot;top&quot;:206.9361417322835,&quot;width&quot;:912.5345669291339}"/>
</p:tagLst>
</file>

<file path=ppt/tags/tag66.xml><?xml version="1.0" encoding="utf-8"?>
<p:tagLst xmlns:p="http://schemas.openxmlformats.org/presentationml/2006/main">
  <p:tag name="KSO_WM_DIAGRAM_VIRTUALLY_FRAME" val="{&quot;height&quot;:249.48220472440954,&quot;left&quot;:84.5400787401575,&quot;top&quot;:248.9897637795275,&quot;width&quot;:767.5967716535433}"/>
</p:tagLst>
</file>

<file path=ppt/tags/tag67.xml><?xml version="1.0" encoding="utf-8"?>
<p:tagLst xmlns:p="http://schemas.openxmlformats.org/presentationml/2006/main">
  <p:tag name="KSO_WM_DIAGRAM_VIRTUALLY_FRAME" val="{&quot;height&quot;:249.48220472440954,&quot;left&quot;:84.5400787401575,&quot;top&quot;:248.9897637795275,&quot;width&quot;:767.5967716535433}"/>
</p:tagLst>
</file>

<file path=ppt/tags/tag68.xml><?xml version="1.0" encoding="utf-8"?>
<p:tagLst xmlns:p="http://schemas.openxmlformats.org/presentationml/2006/main">
  <p:tag name="KSO_WM_DIAGRAM_VIRTUALLY_FRAME" val="{&quot;height&quot;:249.48220472440954,&quot;left&quot;:84.5400787401575,&quot;top&quot;:248.9897637795275,&quot;width&quot;:767.5967716535433}"/>
</p:tagLst>
</file>

<file path=ppt/tags/tag69.xml><?xml version="1.0" encoding="utf-8"?>
<p:tagLst xmlns:p="http://schemas.openxmlformats.org/presentationml/2006/main">
  <p:tag name="KSO_WM_DIAGRAM_VIRTUALLY_FRAME" val="{&quot;height&quot;:249.48220472440954,&quot;left&quot;:84.5400787401575,&quot;top&quot;:248.9897637795275,&quot;width&quot;:767.5967716535433}"/>
</p:tagLst>
</file>

<file path=ppt/tags/tag7.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70.xml><?xml version="1.0" encoding="utf-8"?>
<p:tagLst xmlns:p="http://schemas.openxmlformats.org/presentationml/2006/main">
  <p:tag name="KSO_WM_DIAGRAM_VIRTUALLY_FRAME" val="{&quot;height&quot;:426.61724409448817,&quot;left&quot;:58.12503937007873,&quot;top&quot;:101.33275590551185,&quot;width&quot;:837.65}"/>
</p:tagLst>
</file>

<file path=ppt/tags/tag71.xml><?xml version="1.0" encoding="utf-8"?>
<p:tagLst xmlns:p="http://schemas.openxmlformats.org/presentationml/2006/main">
  <p:tag name="KSO_WM_DIAGRAM_VIRTUALLY_FRAME" val="{&quot;height&quot;:426.61724409448817,&quot;left&quot;:58.12503937007873,&quot;top&quot;:101.33275590551185,&quot;width&quot;:837.65}"/>
</p:tagLst>
</file>

<file path=ppt/tags/tag72.xml><?xml version="1.0" encoding="utf-8"?>
<p:tagLst xmlns:p="http://schemas.openxmlformats.org/presentationml/2006/main">
  <p:tag name="KSO_WM_DIAGRAM_VIRTUALLY_FRAME" val="{&quot;height&quot;:426.61724409448817,&quot;left&quot;:58.12503937007873,&quot;top&quot;:101.33275590551185,&quot;width&quot;:837.65}"/>
</p:tagLst>
</file>

<file path=ppt/tags/tag73.xml><?xml version="1.0" encoding="utf-8"?>
<p:tagLst xmlns:p="http://schemas.openxmlformats.org/presentationml/2006/main">
  <p:tag name="KSO_WM_DIAGRAM_VIRTUALLY_FRAME" val="{&quot;height&quot;:426.61724409448817,&quot;left&quot;:58.12503937007873,&quot;top&quot;:101.33275590551185,&quot;width&quot;:837.65}"/>
</p:tagLst>
</file>

<file path=ppt/tags/tag74.xml><?xml version="1.0" encoding="utf-8"?>
<p:tagLst xmlns:p="http://schemas.openxmlformats.org/presentationml/2006/main">
  <p:tag name="KSO_WM_DIAGRAM_VIRTUALLY_FRAME" val="{&quot;height&quot;:426.61724409448817,&quot;left&quot;:58.12503937007873,&quot;top&quot;:101.33275590551185,&quot;width&quot;:837.65}"/>
</p:tagLst>
</file>

<file path=ppt/tags/tag75.xml><?xml version="1.0" encoding="utf-8"?>
<p:tagLst xmlns:p="http://schemas.openxmlformats.org/presentationml/2006/main">
  <p:tag name="KSO_WM_DIAGRAM_VIRTUALLY_FRAME" val="{&quot;height&quot;:426.61724409448817,&quot;left&quot;:58.12503937007873,&quot;top&quot;:101.33275590551185,&quot;width&quot;:837.65}"/>
</p:tagLst>
</file>

<file path=ppt/tags/tag76.xml><?xml version="1.0" encoding="utf-8"?>
<p:tagLst xmlns:p="http://schemas.openxmlformats.org/presentationml/2006/main">
  <p:tag name="KSO_WM_DIAGRAM_VIRTUALLY_FRAME" val="{&quot;height&quot;:426.61724409448817,&quot;left&quot;:58.12503937007873,&quot;top&quot;:101.33275590551185,&quot;width&quot;:837.65}"/>
</p:tagLst>
</file>

<file path=ppt/tags/tag77.xml><?xml version="1.0" encoding="utf-8"?>
<p:tagLst xmlns:p="http://schemas.openxmlformats.org/presentationml/2006/main">
  <p:tag name="KSO_WM_DIAGRAM_VIRTUALLY_FRAME" val="{&quot;height&quot;:426.61724409448817,&quot;left&quot;:58.12503937007873,&quot;top&quot;:101.33275590551185,&quot;width&quot;:837.65}"/>
</p:tagLst>
</file>

<file path=ppt/tags/tag78.xml><?xml version="1.0" encoding="utf-8"?>
<p:tagLst xmlns:p="http://schemas.openxmlformats.org/presentationml/2006/main">
  <p:tag name="KSO_WM_DIAGRAM_VIRTUALLY_FRAME" val="{&quot;height&quot;:405.59228346456706,&quot;left&quot;:58.12503937007874,&quot;top&quot;:101.7827559055118,&quot;width&quot;:837.65}"/>
</p:tagLst>
</file>

<file path=ppt/tags/tag79.xml><?xml version="1.0" encoding="utf-8"?>
<p:tagLst xmlns:p="http://schemas.openxmlformats.org/presentationml/2006/main">
  <p:tag name="KSO_WM_DIAGRAM_VIRTUALLY_FRAME" val="{&quot;height&quot;:405.59228346456706,&quot;left&quot;:58.12503937007874,&quot;top&quot;:101.7827559055118,&quot;width&quot;:837.65}"/>
</p:tagLst>
</file>

<file path=ppt/tags/tag8.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ags/tag80.xml><?xml version="1.0" encoding="utf-8"?>
<p:tagLst xmlns:p="http://schemas.openxmlformats.org/presentationml/2006/main">
  <p:tag name="KSO_WM_DIAGRAM_VIRTUALLY_FRAME" val="{&quot;height&quot;:405.59228346456706,&quot;left&quot;:58.12503937007874,&quot;top&quot;:101.7827559055118,&quot;width&quot;:837.65}"/>
</p:tagLst>
</file>

<file path=ppt/tags/tag81.xml><?xml version="1.0" encoding="utf-8"?>
<p:tagLst xmlns:p="http://schemas.openxmlformats.org/presentationml/2006/main">
  <p:tag name="KSO_WM_DIAGRAM_VIRTUALLY_FRAME" val="{&quot;height&quot;:405.59228346456706,&quot;left&quot;:58.12503937007874,&quot;top&quot;:101.7827559055118,&quot;width&quot;:837.65}"/>
</p:tagLst>
</file>

<file path=ppt/tags/tag82.xml><?xml version="1.0" encoding="utf-8"?>
<p:tagLst xmlns:p="http://schemas.openxmlformats.org/presentationml/2006/main">
  <p:tag name="KSO_WM_DIAGRAM_VIRTUALLY_FRAME" val="{&quot;height&quot;:405.59228346456706,&quot;left&quot;:58.12503937007874,&quot;top&quot;:101.7827559055118,&quot;width&quot;:837.65}"/>
</p:tagLst>
</file>

<file path=ppt/tags/tag83.xml><?xml version="1.0" encoding="utf-8"?>
<p:tagLst xmlns:p="http://schemas.openxmlformats.org/presentationml/2006/main">
  <p:tag name="KSO_WM_DIAGRAM_VIRTUALLY_FRAME" val="{&quot;height&quot;:405.59228346456706,&quot;left&quot;:58.12503937007874,&quot;top&quot;:101.7827559055118,&quot;width&quot;:837.65}"/>
</p:tagLst>
</file>

<file path=ppt/tags/tag84.xml><?xml version="1.0" encoding="utf-8"?>
<p:tagLst xmlns:p="http://schemas.openxmlformats.org/presentationml/2006/main">
  <p:tag name="KSO_WM_DIAGRAM_VIRTUALLY_FRAME" val="{&quot;height&quot;:405.59228346456695,&quot;left&quot;:58.12503937007873,&quot;top&quot;:101.78275590551185,&quot;width&quot;:837.65}"/>
</p:tagLst>
</file>

<file path=ppt/tags/tag85.xml><?xml version="1.0" encoding="utf-8"?>
<p:tagLst xmlns:p="http://schemas.openxmlformats.org/presentationml/2006/main">
  <p:tag name="KSO_WM_DIAGRAM_VIRTUALLY_FRAME" val="{&quot;height&quot;:405.59228346456695,&quot;left&quot;:58.12503937007873,&quot;top&quot;:101.78275590551185,&quot;width&quot;:837.65}"/>
</p:tagLst>
</file>

<file path=ppt/tags/tag86.xml><?xml version="1.0" encoding="utf-8"?>
<p:tagLst xmlns:p="http://schemas.openxmlformats.org/presentationml/2006/main">
  <p:tag name="commondata" val="eyJjb3VudCI6MjUsImhkaWQiOiI4MGFiYzc4NGFiZTcyMThjN2UzY2YzZjBjMzgxYzlkNiIsInVzZXJDb3VudCI6MjV9"/>
</p:tagLst>
</file>

<file path=ppt/tags/tag9.xml><?xml version="1.0" encoding="utf-8"?>
<p:tagLst xmlns:p="http://schemas.openxmlformats.org/presentationml/2006/main">
  <p:tag name="KSO_WM_DIAGRAM_VIRTUALLY_FRAME" val="{&quot;height&quot;:428.6922834645669,&quot;left&quot;:239.60716535433076,&quot;top&quot;:60.40598425196848,&quot;width&quot;:610.968976377952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自定义 1">
      <a:majorFont>
        <a:latin typeface="汉仪特细等线简"/>
        <a:ea typeface="汉仪中黑简"/>
        <a:cs typeface=""/>
      </a:majorFont>
      <a:minorFont>
        <a:latin typeface="汉仪特细等线简"/>
        <a:ea typeface="汉仪中黑简"/>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876B5"/>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汉仪特细等线简"/>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汉仪特细等线简"/>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2961</Words>
  <Application>WPS 演示</Application>
  <PresentationFormat>宽屏</PresentationFormat>
  <Paragraphs>194</Paragraphs>
  <Slides>15</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15</vt:i4>
      </vt:variant>
    </vt:vector>
  </HeadingPairs>
  <TitlesOfParts>
    <vt:vector size="24" baseType="lpstr">
      <vt:lpstr>Arial</vt:lpstr>
      <vt:lpstr>宋体</vt:lpstr>
      <vt:lpstr>Wingdings</vt:lpstr>
      <vt:lpstr>汉仪特细等线简</vt:lpstr>
      <vt:lpstr>汉仪中黑简</vt:lpstr>
      <vt:lpstr>等线</vt:lpstr>
      <vt:lpstr>微软雅黑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MT218</dc:creator>
  <cp:lastModifiedBy>さ简简ぉ单单だ</cp:lastModifiedBy>
  <cp:revision>94</cp:revision>
  <dcterms:created xsi:type="dcterms:W3CDTF">2022-05-04T13:59:00Z</dcterms:created>
  <dcterms:modified xsi:type="dcterms:W3CDTF">2024-12-28T06:28:29Z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176792E1E114458BB4CF1EF2894EA7FE_12</vt:lpwstr>
  </property>
  <property fmtid="{D5CDD505-2E9C-101B-9397-08002B2CF9AE}" pid="3" name="KSOProductBuildVer">
    <vt:lpwstr>2052-12.1.0.17827</vt:lpwstr>
  </property>
  <property fmtid="{D5CDD505-2E9C-101B-9397-08002B2CF9AE}" pid="4" name="KSOTemplateUUID">
    <vt:lpwstr>v1.0_mb_74Xo0Jyst11QMn9gGpBswQ==</vt:lpwstr>
  </property>
</Properties>
</file>

<file path=docProps/thumbnail.jpeg>
</file>